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Lst>
  <p:sldSz cx="18288000" cy="10287000"/>
  <p:notesSz cx="6858000" cy="9144000"/>
  <p:embeddedFontLst>
    <p:embeddedFont>
      <p:font typeface="Old Standard" charset="1" panose="02040503050505020303"/>
      <p:regular r:id="rId6"/>
    </p:embeddedFont>
    <p:embeddedFont>
      <p:font typeface="Old Standard Bold" charset="1" panose="02040503050505020303"/>
      <p:regular r:id="rId7"/>
    </p:embeddedFont>
    <p:embeddedFont>
      <p:font typeface="Old Standard Italics" charset="1" panose="02040503050505090303"/>
      <p:regular r:id="rId8"/>
    </p:embeddedFont>
    <p:embeddedFont>
      <p:font typeface="Arimo" charset="1" panose="020B0604020202020204"/>
      <p:regular r:id="rId9"/>
    </p:embeddedFont>
    <p:embeddedFont>
      <p:font typeface="Arimo Bold" charset="1" panose="020B0704020202020204"/>
      <p:regular r:id="rId10"/>
    </p:embeddedFont>
    <p:embeddedFont>
      <p:font typeface="Arimo Italics" charset="1" panose="020B0604020202090204"/>
      <p:regular r:id="rId11"/>
    </p:embeddedFont>
    <p:embeddedFont>
      <p:font typeface="Arimo Bold Italics" charset="1" panose="020B0704020202090204"/>
      <p:regular r:id="rId12"/>
    </p:embeddedFont>
    <p:embeddedFont>
      <p:font typeface="Arialle" charset="1" panose="020B0604020202020204"/>
      <p:regular r:id="rId13"/>
    </p:embeddedFont>
    <p:embeddedFont>
      <p:font typeface="Arialle Bold" charset="1" panose="020B0704020202020204"/>
      <p:regular r:id="rId14"/>
    </p:embeddedFont>
    <p:embeddedFont>
      <p:font typeface="Arialle Italics" charset="1" panose="020B0604020202090204"/>
      <p:regular r:id="rId15"/>
    </p:embeddedFont>
    <p:embeddedFont>
      <p:font typeface="Arialle Bold Italics" charset="1" panose="020B0704020202090204"/>
      <p:regular r:id="rId16"/>
    </p:embeddedFont>
    <p:embeddedFont>
      <p:font typeface="Daydream" charset="1" panose="00000000000000000000"/>
      <p:regular r:id="rId17"/>
    </p:embeddedFont>
    <p:embeddedFont>
      <p:font typeface="Arial" charset="1" panose="020B0502020202020204"/>
      <p:regular r:id="rId18"/>
    </p:embeddedFont>
    <p:embeddedFont>
      <p:font typeface="Arial Bold" charset="1" panose="020B0802020202020204"/>
      <p:regular r:id="rId19"/>
    </p:embeddedFont>
    <p:embeddedFont>
      <p:font typeface="Arial Italics" charset="1" panose="020B0502020202090204"/>
      <p:regular r:id="rId20"/>
    </p:embeddedFont>
    <p:embeddedFont>
      <p:font typeface="Arial Bold Italics" charset="1" panose="020B080202020209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34" Target="slides/slide13.xml" Type="http://schemas.openxmlformats.org/officeDocument/2006/relationships/slide"/><Relationship Id="rId35" Target="slides/slide1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https://www.jstor.org/stable/25254917" TargetMode="External" Type="http://schemas.openxmlformats.org/officeDocument/2006/relationships/hyperlink"/><Relationship Id="rId3" Target="https://www.youtube.com/watch?v=kRGKdmbYgYI&amp;t=1s" TargetMode="External" Type="http://schemas.openxmlformats.org/officeDocument/2006/relationships/hyperlink"/><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46" y="0"/>
            <a:ext cx="20887310" cy="10287000"/>
          </a:xfrm>
          <a:custGeom>
            <a:avLst/>
            <a:gdLst/>
            <a:ahLst/>
            <a:cxnLst/>
            <a:rect r="r" b="b" t="t" l="l"/>
            <a:pathLst>
              <a:path h="10287000" w="20887310">
                <a:moveTo>
                  <a:pt x="0" y="0"/>
                </a:moveTo>
                <a:lnTo>
                  <a:pt x="20887309" y="0"/>
                </a:lnTo>
                <a:lnTo>
                  <a:pt x="2088730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51814" y="3473760"/>
            <a:ext cx="17584390" cy="1530349"/>
          </a:xfrm>
          <a:prstGeom prst="rect">
            <a:avLst/>
          </a:prstGeom>
        </p:spPr>
        <p:txBody>
          <a:bodyPr anchor="t" rtlCol="false" tIns="0" lIns="0" bIns="0" rIns="0">
            <a:spAutoFit/>
          </a:bodyPr>
          <a:lstStyle/>
          <a:p>
            <a:pPr algn="ctr">
              <a:lnSpc>
                <a:spcPts val="11200"/>
              </a:lnSpc>
            </a:pPr>
            <a:r>
              <a:rPr lang="en-US" sz="8000" spc="360">
                <a:solidFill>
                  <a:srgbClr val="FF6100"/>
                </a:solidFill>
                <a:latin typeface="Arial Bold"/>
              </a:rPr>
              <a:t>CBA 1: MY PLACE IN THE PAST</a:t>
            </a:r>
          </a:p>
        </p:txBody>
      </p:sp>
      <p:sp>
        <p:nvSpPr>
          <p:cNvPr name="TextBox 4" id="4"/>
          <p:cNvSpPr txBox="true"/>
          <p:nvPr/>
        </p:nvSpPr>
        <p:spPr>
          <a:xfrm rot="0">
            <a:off x="351801" y="3612306"/>
            <a:ext cx="17584398" cy="1193801"/>
          </a:xfrm>
          <a:prstGeom prst="rect">
            <a:avLst/>
          </a:prstGeom>
        </p:spPr>
        <p:txBody>
          <a:bodyPr anchor="t" rtlCol="false" tIns="0" lIns="0" bIns="0" rIns="0">
            <a:spAutoFit/>
          </a:bodyPr>
          <a:lstStyle/>
          <a:p>
            <a:pPr algn="ctr">
              <a:lnSpc>
                <a:spcPts val="9200"/>
              </a:lnSpc>
            </a:pPr>
            <a:r>
              <a:rPr lang="en-US" sz="8000" spc="2400">
                <a:solidFill>
                  <a:srgbClr val="FFFFFF"/>
                </a:solidFill>
                <a:latin typeface="Daydream"/>
              </a:rPr>
              <a:t>cba 1: my place in the past</a:t>
            </a:r>
          </a:p>
        </p:txBody>
      </p:sp>
      <p:sp>
        <p:nvSpPr>
          <p:cNvPr name="TextBox 5" id="5"/>
          <p:cNvSpPr txBox="true"/>
          <p:nvPr/>
        </p:nvSpPr>
        <p:spPr>
          <a:xfrm rot="0">
            <a:off x="15634243" y="-14772"/>
            <a:ext cx="2208279"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36</a:t>
            </a:r>
          </a:p>
        </p:txBody>
      </p:sp>
      <p:grpSp>
        <p:nvGrpSpPr>
          <p:cNvPr name="Group 6" id="6"/>
          <p:cNvGrpSpPr/>
          <p:nvPr/>
        </p:nvGrpSpPr>
        <p:grpSpPr>
          <a:xfrm rot="0">
            <a:off x="14646202" y="9721305"/>
            <a:ext cx="3641798" cy="565695"/>
            <a:chOff x="0" y="0"/>
            <a:chExt cx="4855730" cy="754261"/>
          </a:xfrm>
        </p:grpSpPr>
        <p:sp>
          <p:nvSpPr>
            <p:cNvPr name="Freeform 7" id="7"/>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525"/>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nSpc>
                <a:spcPts val="11200"/>
              </a:lnSpc>
            </a:pPr>
            <a:r>
              <a:rPr lang="en-US" sz="8000">
                <a:solidFill>
                  <a:srgbClr val="FF6100"/>
                </a:solidFill>
                <a:latin typeface="Arial Bold"/>
              </a:rPr>
              <a:t>Sources</a:t>
            </a:r>
          </a:p>
        </p:txBody>
      </p:sp>
      <p:sp>
        <p:nvSpPr>
          <p:cNvPr name="TextBox 8" id="8"/>
          <p:cNvSpPr txBox="true"/>
          <p:nvPr/>
        </p:nvSpPr>
        <p:spPr>
          <a:xfrm rot="0">
            <a:off x="1028700" y="2130424"/>
            <a:ext cx="15609955" cy="7372350"/>
          </a:xfrm>
          <a:prstGeom prst="rect">
            <a:avLst/>
          </a:prstGeom>
        </p:spPr>
        <p:txBody>
          <a:bodyPr anchor="t" rtlCol="false" tIns="0" lIns="0" bIns="0" rIns="0">
            <a:spAutoFit/>
          </a:bodyPr>
          <a:lstStyle/>
          <a:p>
            <a:pPr marL="647697" indent="-323848" lvl="1">
              <a:lnSpc>
                <a:spcPts val="4199"/>
              </a:lnSpc>
              <a:buFont typeface="Arial"/>
              <a:buChar char="•"/>
            </a:pPr>
            <a:r>
              <a:rPr lang="en-US" sz="2999">
                <a:solidFill>
                  <a:srgbClr val="000000"/>
                </a:solidFill>
                <a:latin typeface="Arial"/>
              </a:rPr>
              <a:t>Once you have selected your topic, you then need to identify your </a:t>
            </a:r>
            <a:r>
              <a:rPr lang="en-US" sz="2999">
                <a:solidFill>
                  <a:srgbClr val="700124"/>
                </a:solidFill>
                <a:latin typeface="Arial"/>
              </a:rPr>
              <a:t>sources </a:t>
            </a:r>
            <a:r>
              <a:rPr lang="en-US" sz="2999">
                <a:solidFill>
                  <a:srgbClr val="000000"/>
                </a:solidFill>
                <a:latin typeface="Arial"/>
              </a:rPr>
              <a:t>for the CBA. The sources used mist be cited in a </a:t>
            </a:r>
            <a:r>
              <a:rPr lang="en-US" sz="2999">
                <a:solidFill>
                  <a:srgbClr val="700124"/>
                </a:solidFill>
                <a:latin typeface="Arial Bold"/>
              </a:rPr>
              <a:t>bibliography </a:t>
            </a:r>
            <a:r>
              <a:rPr lang="en-US" sz="2999">
                <a:solidFill>
                  <a:srgbClr val="000000"/>
                </a:solidFill>
                <a:latin typeface="Arial"/>
              </a:rPr>
              <a:t>at the end of the CBA. You should try to get at least </a:t>
            </a:r>
            <a:r>
              <a:rPr lang="en-US" sz="2999">
                <a:solidFill>
                  <a:srgbClr val="700124"/>
                </a:solidFill>
                <a:latin typeface="Arial"/>
              </a:rPr>
              <a:t>two different sources</a:t>
            </a:r>
            <a:r>
              <a:rPr lang="en-US" sz="2999">
                <a:solidFill>
                  <a:srgbClr val="000000"/>
                </a:solidFill>
                <a:latin typeface="Arial"/>
              </a:rPr>
              <a:t> (for example, a book (written) and a documentary (visual)).</a:t>
            </a:r>
          </a:p>
          <a:p>
            <a:pPr marL="647697" indent="-323848" lvl="1">
              <a:lnSpc>
                <a:spcPts val="4199"/>
              </a:lnSpc>
              <a:buFont typeface="Arial"/>
              <a:buChar char="•"/>
            </a:pPr>
            <a:r>
              <a:rPr lang="en-US" sz="2999">
                <a:solidFill>
                  <a:srgbClr val="000000"/>
                </a:solidFill>
                <a:latin typeface="Arial"/>
              </a:rPr>
              <a:t>When finding sources, ask yourself </a:t>
            </a:r>
            <a:r>
              <a:rPr lang="en-US" sz="2999">
                <a:solidFill>
                  <a:srgbClr val="700124"/>
                </a:solidFill>
                <a:latin typeface="Arial Bold"/>
              </a:rPr>
              <a:t>what question you are trying to answer</a:t>
            </a:r>
            <a:r>
              <a:rPr lang="en-US" sz="2999">
                <a:solidFill>
                  <a:srgbClr val="000000"/>
                </a:solidFill>
                <a:latin typeface="Arial"/>
              </a:rPr>
              <a:t> and consider </a:t>
            </a:r>
            <a:r>
              <a:rPr lang="en-US" sz="2999">
                <a:solidFill>
                  <a:srgbClr val="700124"/>
                </a:solidFill>
                <a:latin typeface="Arial Bold"/>
              </a:rPr>
              <a:t>what question you are trying to answer </a:t>
            </a:r>
            <a:r>
              <a:rPr lang="en-US" sz="2999">
                <a:solidFill>
                  <a:srgbClr val="000000"/>
                </a:solidFill>
                <a:latin typeface="Arial"/>
              </a:rPr>
              <a:t>and consider </a:t>
            </a:r>
            <a:r>
              <a:rPr lang="en-US" sz="2999">
                <a:solidFill>
                  <a:srgbClr val="700124"/>
                </a:solidFill>
                <a:latin typeface="Arial Bold"/>
              </a:rPr>
              <a:t>what source might be suitable</a:t>
            </a:r>
            <a:r>
              <a:rPr lang="en-US" sz="2999">
                <a:solidFill>
                  <a:srgbClr val="000000"/>
                </a:solidFill>
                <a:latin typeface="Arial"/>
              </a:rPr>
              <a:t>.</a:t>
            </a:r>
          </a:p>
          <a:p>
            <a:pPr marL="647697" indent="-323848" lvl="1">
              <a:lnSpc>
                <a:spcPts val="4199"/>
              </a:lnSpc>
              <a:buFont typeface="Arial"/>
              <a:buChar char="•"/>
            </a:pPr>
            <a:r>
              <a:rPr lang="en-US" sz="2999">
                <a:solidFill>
                  <a:srgbClr val="000000"/>
                </a:solidFill>
                <a:latin typeface="Arial"/>
              </a:rPr>
              <a:t>For example:</a:t>
            </a:r>
          </a:p>
          <a:p>
            <a:pPr marL="1295394" indent="-431798" lvl="2">
              <a:lnSpc>
                <a:spcPts val="4199"/>
              </a:lnSpc>
              <a:buFont typeface="Arial"/>
              <a:buChar char="⚬"/>
            </a:pPr>
            <a:r>
              <a:rPr lang="en-US" sz="2999">
                <a:solidFill>
                  <a:srgbClr val="000000"/>
                </a:solidFill>
                <a:latin typeface="Arial"/>
              </a:rPr>
              <a:t>If you are researching what life looked like during a certain time, photographs give great visual detail.</a:t>
            </a:r>
          </a:p>
          <a:p>
            <a:pPr marL="1295394" indent="-431798" lvl="2">
              <a:lnSpc>
                <a:spcPts val="4199"/>
              </a:lnSpc>
              <a:buFont typeface="Arial"/>
              <a:buChar char="⚬"/>
            </a:pPr>
            <a:r>
              <a:rPr lang="en-US" sz="2999">
                <a:solidFill>
                  <a:srgbClr val="000000"/>
                </a:solidFill>
                <a:latin typeface="Arial"/>
              </a:rPr>
              <a:t>If you are looking into local placenames, old maps would be useful.</a:t>
            </a:r>
          </a:p>
          <a:p>
            <a:pPr marL="1295394" indent="-431798" lvl="2">
              <a:lnSpc>
                <a:spcPts val="4199"/>
              </a:lnSpc>
              <a:buFont typeface="Arial"/>
              <a:buChar char="⚬"/>
            </a:pPr>
            <a:r>
              <a:rPr lang="en-US" sz="2999">
                <a:solidFill>
                  <a:srgbClr val="000000"/>
                </a:solidFill>
                <a:latin typeface="Arial"/>
              </a:rPr>
              <a:t>If you are looking into family history, interviewing a family member would be useful.</a:t>
            </a:r>
          </a:p>
          <a:p>
            <a:pPr marL="1295394" indent="-431798" lvl="2">
              <a:lnSpc>
                <a:spcPts val="4199"/>
              </a:lnSpc>
              <a:buFont typeface="Arial"/>
              <a:buChar char="⚬"/>
            </a:pPr>
            <a:r>
              <a:rPr lang="en-US" sz="2999">
                <a:solidFill>
                  <a:srgbClr val="000000"/>
                </a:solidFill>
                <a:latin typeface="Arial"/>
              </a:rPr>
              <a:t>You must be careful to make sure your information is reliable and that you have cross-checked it with another source. </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grpSp>
        <p:nvGrpSpPr>
          <p:cNvPr name="Group 10" id="10"/>
          <p:cNvGrpSpPr/>
          <p:nvPr/>
        </p:nvGrpSpPr>
        <p:grpSpPr>
          <a:xfrm rot="0">
            <a:off x="13297462" y="9721305"/>
            <a:ext cx="3641798" cy="565695"/>
            <a:chOff x="0" y="0"/>
            <a:chExt cx="4855730" cy="754261"/>
          </a:xfrm>
        </p:grpSpPr>
        <p:sp>
          <p:nvSpPr>
            <p:cNvPr name="Freeform 11" id="11"/>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graphicFrame>
        <p:nvGraphicFramePr>
          <p:cNvPr name="Table 6" id="6"/>
          <p:cNvGraphicFramePr>
            <a:graphicFrameLocks noGrp="true"/>
          </p:cNvGraphicFramePr>
          <p:nvPr/>
        </p:nvGraphicFramePr>
        <p:xfrm>
          <a:off x="1007553" y="2930737"/>
          <a:ext cx="15609955" cy="5962650"/>
        </p:xfrm>
        <a:graphic>
          <a:graphicData uri="http://schemas.openxmlformats.org/drawingml/2006/table">
            <a:tbl>
              <a:tblPr/>
              <a:tblGrid>
                <a:gridCol w="5203318"/>
                <a:gridCol w="5203318"/>
                <a:gridCol w="5203318"/>
              </a:tblGrid>
              <a:tr h="412209">
                <a:tc>
                  <a:txBody>
                    <a:bodyPr anchor="t" rtlCol="false"/>
                    <a:lstStyle/>
                    <a:p>
                      <a:pPr algn="ctr">
                        <a:lnSpc>
                          <a:spcPts val="2799"/>
                        </a:lnSpc>
                        <a:defRPr/>
                      </a:pPr>
                      <a:r>
                        <a:rPr lang="en-US" sz="1999">
                          <a:solidFill>
                            <a:srgbClr val="FFFFFF"/>
                          </a:solidFill>
                          <a:latin typeface="Arial Bold"/>
                        </a:rPr>
                        <a:t>Source Type</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solidFill>
                      <a:srgbClr val="FF6100"/>
                    </a:solidFill>
                  </a:tcPr>
                </a:tc>
                <a:tc>
                  <a:txBody>
                    <a:bodyPr anchor="t" rtlCol="false"/>
                    <a:lstStyle/>
                    <a:p>
                      <a:pPr algn="ctr">
                        <a:lnSpc>
                          <a:spcPts val="2799"/>
                        </a:lnSpc>
                        <a:defRPr/>
                      </a:pPr>
                      <a:r>
                        <a:rPr lang="en-US" sz="1999">
                          <a:solidFill>
                            <a:srgbClr val="FFFFFF"/>
                          </a:solidFill>
                          <a:latin typeface="Arial Bold"/>
                        </a:rPr>
                        <a:t>In-Text Citation</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solidFill>
                      <a:srgbClr val="FF6100"/>
                    </a:solidFill>
                  </a:tcPr>
                </a:tc>
                <a:tc>
                  <a:txBody>
                    <a:bodyPr anchor="t" rtlCol="false"/>
                    <a:lstStyle/>
                    <a:p>
                      <a:pPr algn="ctr">
                        <a:lnSpc>
                          <a:spcPts val="2799"/>
                        </a:lnSpc>
                        <a:defRPr/>
                      </a:pPr>
                      <a:r>
                        <a:rPr lang="en-US" sz="1999">
                          <a:solidFill>
                            <a:srgbClr val="FFFFFF"/>
                          </a:solidFill>
                          <a:latin typeface="Arial Bold"/>
                        </a:rPr>
                        <a:t>Bibliography</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solidFill>
                      <a:srgbClr val="FF6100"/>
                    </a:solidFill>
                  </a:tcPr>
                </a:tc>
              </a:tr>
              <a:tr h="766900">
                <a:tc>
                  <a:txBody>
                    <a:bodyPr anchor="t" rtlCol="false"/>
                    <a:lstStyle/>
                    <a:p>
                      <a:pPr algn="ctr">
                        <a:lnSpc>
                          <a:spcPts val="2799"/>
                        </a:lnSpc>
                        <a:defRPr/>
                      </a:pPr>
                      <a:r>
                        <a:rPr lang="en-US" sz="1999">
                          <a:solidFill>
                            <a:srgbClr val="000000"/>
                          </a:solidFill>
                          <a:latin typeface="Arial"/>
                        </a:rPr>
                        <a:t>Book</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rial"/>
                        </a:rPr>
                        <a:t>(Ferriter, 2005, p. XX)</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rial"/>
                        </a:rPr>
                        <a:t>Ferriter, D. (2005) </a:t>
                      </a:r>
                      <a:r>
                        <a:rPr lang="en-US" sz="1999">
                          <a:solidFill>
                            <a:srgbClr val="000000"/>
                          </a:solidFill>
                          <a:latin typeface="Arial Italics"/>
                        </a:rPr>
                        <a:t>The Transformation of Ireland 1900 – 2000. </a:t>
                      </a:r>
                      <a:r>
                        <a:rPr lang="en-US" sz="1999">
                          <a:solidFill>
                            <a:srgbClr val="000000"/>
                          </a:solidFill>
                          <a:latin typeface="Arial"/>
                        </a:rPr>
                        <a:t>London: Profile Books.</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r>
              <a:tr h="766900">
                <a:tc>
                  <a:txBody>
                    <a:bodyPr anchor="t" rtlCol="false"/>
                    <a:lstStyle/>
                    <a:p>
                      <a:pPr algn="ctr">
                        <a:lnSpc>
                          <a:spcPts val="2799"/>
                        </a:lnSpc>
                        <a:defRPr/>
                      </a:pPr>
                      <a:r>
                        <a:rPr lang="en-US" sz="1999">
                          <a:solidFill>
                            <a:srgbClr val="000000"/>
                          </a:solidFill>
                          <a:latin typeface="Arial"/>
                        </a:rPr>
                        <a:t>Newspaper Article</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rial"/>
                        </a:rPr>
                        <a:t>(O'Shannon, 1963)</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rial"/>
                        </a:rPr>
                        <a:t>O’Shannon, C. (1963). ‘President visits a divided Berlin’, </a:t>
                      </a:r>
                      <a:r>
                        <a:rPr lang="en-US" sz="1999">
                          <a:solidFill>
                            <a:srgbClr val="000000"/>
                          </a:solidFill>
                          <a:latin typeface="Arial Italics"/>
                        </a:rPr>
                        <a:t>The Irish Times</a:t>
                      </a:r>
                      <a:r>
                        <a:rPr lang="en-US" sz="1999">
                          <a:solidFill>
                            <a:srgbClr val="000000"/>
                          </a:solidFill>
                          <a:latin typeface="Arial"/>
                        </a:rPr>
                        <a:t>, 27 June, p. 1.</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r>
              <a:tr h="2185666">
                <a:tc>
                  <a:txBody>
                    <a:bodyPr anchor="t" rtlCol="false"/>
                    <a:lstStyle/>
                    <a:p>
                      <a:pPr algn="ctr">
                        <a:lnSpc>
                          <a:spcPts val="2799"/>
                        </a:lnSpc>
                        <a:defRPr/>
                      </a:pPr>
                      <a:r>
                        <a:rPr lang="en-US" sz="1999">
                          <a:solidFill>
                            <a:srgbClr val="000000"/>
                          </a:solidFill>
                          <a:latin typeface="Arial"/>
                        </a:rPr>
                        <a:t>Online article</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rial"/>
                        </a:rPr>
                        <a:t>(McCaffrey, 2004, p. XX)</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rial"/>
                        </a:rPr>
                        <a:t>McCaffrey, L. (2004) ‘Ireland and Irish America: Connections and Disconnections’, </a:t>
                      </a:r>
                      <a:r>
                        <a:rPr lang="en-US" sz="1999">
                          <a:solidFill>
                            <a:srgbClr val="000000"/>
                          </a:solidFill>
                          <a:latin typeface="Arial Italics"/>
                        </a:rPr>
                        <a:t>U.S. Catholic Historian </a:t>
                      </a:r>
                      <a:r>
                        <a:rPr lang="en-US" sz="1999">
                          <a:solidFill>
                            <a:srgbClr val="000000"/>
                          </a:solidFill>
                          <a:latin typeface="Arial"/>
                        </a:rPr>
                        <a:t>vol. 22, no. 3 [online]. Available at </a:t>
                      </a:r>
                      <a:r>
                        <a:rPr lang="en-US" sz="1999" u="sng">
                          <a:solidFill>
                            <a:srgbClr val="700124"/>
                          </a:solidFill>
                          <a:latin typeface="Arial Bold"/>
                          <a:hlinkClick r:id="rId2" tooltip="https://www.jstor.org/stable/25254917"/>
                        </a:rPr>
                        <a:t>https://www.jstor.org/stable/25254917</a:t>
                      </a:r>
                      <a:r>
                        <a:rPr lang="en-US" sz="1999">
                          <a:solidFill>
                            <a:srgbClr val="000000"/>
                          </a:solidFill>
                          <a:latin typeface="Arial"/>
                        </a:rPr>
                        <a:t> (accessed 07/11/2021)</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r>
              <a:tr h="1830975">
                <a:tc>
                  <a:txBody>
                    <a:bodyPr anchor="t" rtlCol="false"/>
                    <a:lstStyle/>
                    <a:p>
                      <a:pPr algn="ctr">
                        <a:lnSpc>
                          <a:spcPts val="2799"/>
                        </a:lnSpc>
                        <a:defRPr/>
                      </a:pPr>
                      <a:r>
                        <a:rPr lang="en-US" sz="1999">
                          <a:solidFill>
                            <a:srgbClr val="000000"/>
                          </a:solidFill>
                          <a:latin typeface="Arial"/>
                        </a:rPr>
                        <a:t>Online film/ documentary</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rial"/>
                        </a:rPr>
                        <a:t>(Century Ireland, 2013)</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Arial Italics"/>
                        </a:rPr>
                        <a:t>The Battle for Suffrage</a:t>
                      </a:r>
                      <a:r>
                        <a:rPr lang="en-US" sz="1999">
                          <a:solidFill>
                            <a:srgbClr val="000000"/>
                          </a:solidFill>
                          <a:latin typeface="Arial"/>
                        </a:rPr>
                        <a:t> (2013). Century Ireland [Documentary film] Available at: </a:t>
                      </a:r>
                      <a:r>
                        <a:rPr lang="en-US" sz="1999" u="sng">
                          <a:solidFill>
                            <a:srgbClr val="700124"/>
                          </a:solidFill>
                          <a:latin typeface="Arial Bold"/>
                          <a:hlinkClick r:id="rId3" tooltip="https://www.youtube.com/watch?v=kRGKdmbYgYI&amp;t=1s"/>
                        </a:rPr>
                        <a:t>https://www.youtube.com/watch?v=kRGKdmbYgYI&amp;t=1s</a:t>
                      </a:r>
                      <a:r>
                        <a:rPr lang="en-US" sz="1999">
                          <a:solidFill>
                            <a:srgbClr val="700124"/>
                          </a:solidFill>
                          <a:latin typeface="Arial"/>
                        </a:rPr>
                        <a:t> </a:t>
                      </a:r>
                      <a:r>
                        <a:rPr lang="en-US" sz="1999">
                          <a:solidFill>
                            <a:srgbClr val="000000"/>
                          </a:solidFill>
                          <a:latin typeface="Arial"/>
                        </a:rPr>
                        <a:t>(accessed: 07/11/2021)</a:t>
                      </a:r>
                      <a:endParaRPr lang="en-US" sz="1100"/>
                    </a:p>
                  </a:txBody>
                  <a:tcPr marL="0" marR="0" marT="0" marB="0" anchor="ctr">
                    <a:lnL cmpd="sng" algn="ctr" cap="flat" w="38100">
                      <a:solidFill>
                        <a:srgbClr val="FF6100"/>
                      </a:solidFill>
                      <a:prstDash val="solid"/>
                      <a:round/>
                      <a:headEnd type="none" w="med" len="med"/>
                      <a:tailEnd type="none" w="med" len="med"/>
                    </a:lnL>
                    <a:lnR cmpd="sng" algn="ctr" cap="flat" w="38100">
                      <a:solidFill>
                        <a:srgbClr val="FF6100"/>
                      </a:solidFill>
                      <a:prstDash val="solid"/>
                      <a:round/>
                      <a:headEnd type="none" w="med" len="med"/>
                      <a:tailEnd type="none" w="med" len="med"/>
                    </a:lnR>
                    <a:lnT cmpd="sng" algn="ctr" cap="flat" w="38100">
                      <a:solidFill>
                        <a:srgbClr val="FF6100"/>
                      </a:solidFill>
                      <a:prstDash val="solid"/>
                      <a:round/>
                      <a:headEnd type="none" w="med" len="med"/>
                      <a:tailEnd type="none" w="med" len="med"/>
                    </a:lnT>
                    <a:lnB cmpd="sng" algn="ctr" cap="flat" w="38100">
                      <a:solidFill>
                        <a:srgbClr val="FF6100"/>
                      </a:solidFill>
                      <a:prstDash val="solid"/>
                      <a:round/>
                      <a:headEnd type="none" w="med" len="med"/>
                      <a:tailEnd type="none" w="med" len="med"/>
                    </a:lnB>
                  </a:tcPr>
                </a:tc>
              </a:tr>
            </a:tbl>
          </a:graphicData>
        </a:graphic>
      </p:graphicFrame>
      <p:sp>
        <p:nvSpPr>
          <p:cNvPr name="TextBox 7" id="7"/>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8" id="8"/>
          <p:cNvSpPr txBox="true"/>
          <p:nvPr/>
        </p:nvSpPr>
        <p:spPr>
          <a:xfrm rot="0">
            <a:off x="1028700" y="489374"/>
            <a:ext cx="15609955" cy="1530349"/>
          </a:xfrm>
          <a:prstGeom prst="rect">
            <a:avLst/>
          </a:prstGeom>
        </p:spPr>
        <p:txBody>
          <a:bodyPr anchor="t" rtlCol="false" tIns="0" lIns="0" bIns="0" rIns="0">
            <a:spAutoFit/>
          </a:bodyPr>
          <a:lstStyle/>
          <a:p>
            <a:pPr>
              <a:lnSpc>
                <a:spcPts val="11200"/>
              </a:lnSpc>
            </a:pPr>
            <a:r>
              <a:rPr lang="en-US" sz="8000">
                <a:solidFill>
                  <a:srgbClr val="FF6100"/>
                </a:solidFill>
                <a:latin typeface="Arial Bold"/>
              </a:rPr>
              <a:t>Bibliography</a:t>
            </a:r>
          </a:p>
        </p:txBody>
      </p:sp>
      <p:sp>
        <p:nvSpPr>
          <p:cNvPr name="TextBox 9" id="9"/>
          <p:cNvSpPr txBox="true"/>
          <p:nvPr/>
        </p:nvSpPr>
        <p:spPr>
          <a:xfrm rot="0">
            <a:off x="1007553" y="2022686"/>
            <a:ext cx="15609955" cy="908050"/>
          </a:xfrm>
          <a:prstGeom prst="rect">
            <a:avLst/>
          </a:prstGeom>
        </p:spPr>
        <p:txBody>
          <a:bodyPr anchor="t" rtlCol="false" tIns="0" lIns="0" bIns="0" rIns="0">
            <a:spAutoFit/>
          </a:bodyPr>
          <a:lstStyle/>
          <a:p>
            <a:pPr marL="539749" indent="-269875" lvl="1">
              <a:lnSpc>
                <a:spcPts val="3499"/>
              </a:lnSpc>
              <a:buFont typeface="Arial"/>
              <a:buChar char="•"/>
            </a:pPr>
            <a:r>
              <a:rPr lang="en-US" sz="2499">
                <a:solidFill>
                  <a:srgbClr val="000000"/>
                </a:solidFill>
                <a:latin typeface="Arial"/>
              </a:rPr>
              <a:t>A bibliography is a list of all the sources you used, whether you referenced them directly or not, when carrying out research. </a:t>
            </a:r>
            <a:r>
              <a:rPr lang="en-US" sz="2499">
                <a:solidFill>
                  <a:srgbClr val="700124"/>
                </a:solidFill>
                <a:latin typeface="Arial Bold"/>
              </a:rPr>
              <a:t>https://educateplus.ie/go/harvard-guide </a:t>
            </a:r>
          </a:p>
        </p:txBody>
      </p:sp>
      <p:sp>
        <p:nvSpPr>
          <p:cNvPr name="TextBox 10" id="10"/>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grpSp>
        <p:nvGrpSpPr>
          <p:cNvPr name="Group 11" id="11"/>
          <p:cNvGrpSpPr/>
          <p:nvPr/>
        </p:nvGrpSpPr>
        <p:grpSpPr>
          <a:xfrm rot="0">
            <a:off x="13297462" y="9721305"/>
            <a:ext cx="3641798" cy="565695"/>
            <a:chOff x="0" y="0"/>
            <a:chExt cx="4855730" cy="754261"/>
          </a:xfrm>
        </p:grpSpPr>
        <p:sp>
          <p:nvSpPr>
            <p:cNvPr name="Freeform 12" id="12"/>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EBDF"/>
        </a:solidFill>
      </p:bgPr>
    </p:bg>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sp>
        <p:nvSpPr>
          <p:cNvPr name="Freeform 8" id="8"/>
          <p:cNvSpPr/>
          <p:nvPr/>
        </p:nvSpPr>
        <p:spPr>
          <a:xfrm flipH="false" flipV="false" rot="0">
            <a:off x="1957639" y="0"/>
            <a:ext cx="13709782" cy="10287000"/>
          </a:xfrm>
          <a:custGeom>
            <a:avLst/>
            <a:gdLst/>
            <a:ahLst/>
            <a:cxnLst/>
            <a:rect r="r" b="b" t="t" l="l"/>
            <a:pathLst>
              <a:path h="10287000" w="13709782">
                <a:moveTo>
                  <a:pt x="0" y="0"/>
                </a:moveTo>
                <a:lnTo>
                  <a:pt x="13709782" y="0"/>
                </a:lnTo>
                <a:lnTo>
                  <a:pt x="13709782" y="10287000"/>
                </a:lnTo>
                <a:lnTo>
                  <a:pt x="0" y="10287000"/>
                </a:lnTo>
                <a:lnTo>
                  <a:pt x="0" y="0"/>
                </a:lnTo>
                <a:close/>
              </a:path>
            </a:pathLst>
          </a:custGeom>
          <a:blipFill>
            <a:blip r:embed="rId2"/>
            <a:stretch>
              <a:fillRect l="0" t="0" r="0" b="0"/>
            </a:stretch>
          </a:blipFill>
        </p:spPr>
      </p:sp>
      <p:grpSp>
        <p:nvGrpSpPr>
          <p:cNvPr name="Group 9" id="9"/>
          <p:cNvGrpSpPr/>
          <p:nvPr/>
        </p:nvGrpSpPr>
        <p:grpSpPr>
          <a:xfrm rot="0">
            <a:off x="13297462" y="9721305"/>
            <a:ext cx="3641798" cy="565695"/>
            <a:chOff x="0" y="0"/>
            <a:chExt cx="4855730" cy="754261"/>
          </a:xfrm>
        </p:grpSpPr>
        <p:sp>
          <p:nvSpPr>
            <p:cNvPr name="Freeform 10" id="10"/>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nSpc>
                <a:spcPts val="11200"/>
              </a:lnSpc>
            </a:pPr>
            <a:r>
              <a:rPr lang="en-US" sz="8000">
                <a:solidFill>
                  <a:srgbClr val="FF6100"/>
                </a:solidFill>
                <a:latin typeface="Arial Bold"/>
              </a:rPr>
              <a:t>Writing up your research</a:t>
            </a:r>
          </a:p>
        </p:txBody>
      </p:sp>
      <p:sp>
        <p:nvSpPr>
          <p:cNvPr name="TextBox 8" id="8"/>
          <p:cNvSpPr txBox="true"/>
          <p:nvPr/>
        </p:nvSpPr>
        <p:spPr>
          <a:xfrm rot="0">
            <a:off x="1028700" y="2111374"/>
            <a:ext cx="15609955" cy="3047365"/>
          </a:xfrm>
          <a:prstGeom prst="rect">
            <a:avLst/>
          </a:prstGeom>
        </p:spPr>
        <p:txBody>
          <a:bodyPr anchor="t" rtlCol="false" tIns="0" lIns="0" bIns="0" rIns="0">
            <a:spAutoFit/>
          </a:bodyPr>
          <a:lstStyle/>
          <a:p>
            <a:pPr marL="734059" indent="-367030" lvl="1">
              <a:lnSpc>
                <a:spcPts val="4759"/>
              </a:lnSpc>
              <a:buFont typeface="Arial"/>
              <a:buChar char="•"/>
            </a:pPr>
            <a:r>
              <a:rPr lang="en-US" sz="3399">
                <a:solidFill>
                  <a:srgbClr val="000000"/>
                </a:solidFill>
                <a:latin typeface="Arial"/>
              </a:rPr>
              <a:t>When you have finished your research, you will then write up your findings and present them in the form of a written record. </a:t>
            </a:r>
          </a:p>
          <a:p>
            <a:pPr marL="734059" indent="-367030" lvl="1">
              <a:lnSpc>
                <a:spcPts val="4759"/>
              </a:lnSpc>
              <a:buFont typeface="Arial"/>
              <a:buChar char="•"/>
            </a:pPr>
            <a:r>
              <a:rPr lang="en-US" sz="3399">
                <a:solidFill>
                  <a:srgbClr val="000000"/>
                </a:solidFill>
                <a:latin typeface="Arial"/>
              </a:rPr>
              <a:t>Your written record may be presented as:</a:t>
            </a:r>
          </a:p>
          <a:p>
            <a:pPr marL="1468119" indent="-489373" lvl="2">
              <a:lnSpc>
                <a:spcPts val="4759"/>
              </a:lnSpc>
              <a:buFont typeface="Arial"/>
              <a:buChar char="⚬"/>
            </a:pPr>
            <a:r>
              <a:rPr lang="en-US" sz="3399">
                <a:solidFill>
                  <a:srgbClr val="000000"/>
                </a:solidFill>
                <a:latin typeface="Arial"/>
              </a:rPr>
              <a:t>A news article, an essay, a blog, a script for a podcast, a letter to a journal or newspaper, an obituary, a speech, etc.</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grpSp>
        <p:nvGrpSpPr>
          <p:cNvPr name="Group 10" id="10"/>
          <p:cNvGrpSpPr/>
          <p:nvPr/>
        </p:nvGrpSpPr>
        <p:grpSpPr>
          <a:xfrm rot="0">
            <a:off x="13297462" y="9721305"/>
            <a:ext cx="3641798" cy="565695"/>
            <a:chOff x="0" y="0"/>
            <a:chExt cx="4855730" cy="754261"/>
          </a:xfrm>
        </p:grpSpPr>
        <p:sp>
          <p:nvSpPr>
            <p:cNvPr name="Freeform 11" id="11"/>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nSpc>
                <a:spcPts val="11200"/>
              </a:lnSpc>
            </a:pPr>
            <a:r>
              <a:rPr lang="en-US" sz="8000">
                <a:solidFill>
                  <a:srgbClr val="FF6100"/>
                </a:solidFill>
                <a:latin typeface="Arial Bold"/>
              </a:rPr>
              <a:t>Success Criteria</a:t>
            </a:r>
          </a:p>
        </p:txBody>
      </p:sp>
      <p:sp>
        <p:nvSpPr>
          <p:cNvPr name="TextBox 8" id="8"/>
          <p:cNvSpPr txBox="true"/>
          <p:nvPr/>
        </p:nvSpPr>
        <p:spPr>
          <a:xfrm rot="0">
            <a:off x="1028700" y="2111374"/>
            <a:ext cx="15609955" cy="3047365"/>
          </a:xfrm>
          <a:prstGeom prst="rect">
            <a:avLst/>
          </a:prstGeom>
        </p:spPr>
        <p:txBody>
          <a:bodyPr anchor="t" rtlCol="false" tIns="0" lIns="0" bIns="0" rIns="0">
            <a:spAutoFit/>
          </a:bodyPr>
          <a:lstStyle/>
          <a:p>
            <a:pPr marL="734059" indent="-367030" lvl="1">
              <a:lnSpc>
                <a:spcPts val="4759"/>
              </a:lnSpc>
              <a:buFont typeface="Arial"/>
              <a:buChar char="•"/>
            </a:pPr>
            <a:r>
              <a:rPr lang="en-US" sz="3399">
                <a:solidFill>
                  <a:srgbClr val="000000"/>
                </a:solidFill>
                <a:latin typeface="Arial"/>
              </a:rPr>
              <a:t>When you have finished your research, you will then write up your findings and present them in the form of a written record. </a:t>
            </a:r>
          </a:p>
          <a:p>
            <a:pPr marL="734059" indent="-367030" lvl="1">
              <a:lnSpc>
                <a:spcPts val="4759"/>
              </a:lnSpc>
              <a:buFont typeface="Arial"/>
              <a:buChar char="•"/>
            </a:pPr>
            <a:r>
              <a:rPr lang="en-US" sz="3399">
                <a:solidFill>
                  <a:srgbClr val="000000"/>
                </a:solidFill>
                <a:latin typeface="Arial"/>
              </a:rPr>
              <a:t>Your written record may be presented as:</a:t>
            </a:r>
          </a:p>
          <a:p>
            <a:pPr marL="1468119" indent="-489373" lvl="2">
              <a:lnSpc>
                <a:spcPts val="4759"/>
              </a:lnSpc>
              <a:buFont typeface="Arial"/>
              <a:buChar char="⚬"/>
            </a:pPr>
            <a:r>
              <a:rPr lang="en-US" sz="3399">
                <a:solidFill>
                  <a:srgbClr val="000000"/>
                </a:solidFill>
                <a:latin typeface="Arial"/>
              </a:rPr>
              <a:t>A news article, an essay, a blog, a script for a podcast, a letter to a journal or newspaper, an obituary, a speech, etc.</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grpSp>
        <p:nvGrpSpPr>
          <p:cNvPr name="Group 10" id="10"/>
          <p:cNvGrpSpPr/>
          <p:nvPr/>
        </p:nvGrpSpPr>
        <p:grpSpPr>
          <a:xfrm rot="0">
            <a:off x="13297462" y="9721305"/>
            <a:ext cx="3641798" cy="565695"/>
            <a:chOff x="0" y="0"/>
            <a:chExt cx="4855730" cy="754261"/>
          </a:xfrm>
        </p:grpSpPr>
        <p:sp>
          <p:nvSpPr>
            <p:cNvPr name="Freeform 11" id="11"/>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07553" y="488405"/>
            <a:ext cx="15609955" cy="1530349"/>
          </a:xfrm>
          <a:prstGeom prst="rect">
            <a:avLst/>
          </a:prstGeom>
        </p:spPr>
        <p:txBody>
          <a:bodyPr anchor="t" rtlCol="false" tIns="0" lIns="0" bIns="0" rIns="0">
            <a:spAutoFit/>
          </a:bodyPr>
          <a:lstStyle/>
          <a:p>
            <a:pPr>
              <a:lnSpc>
                <a:spcPts val="11200"/>
              </a:lnSpc>
            </a:pPr>
            <a:r>
              <a:rPr lang="en-US" sz="8000">
                <a:solidFill>
                  <a:srgbClr val="FF6100"/>
                </a:solidFill>
                <a:latin typeface="Arial Bold"/>
              </a:rPr>
              <a:t>Learning Outcomes</a:t>
            </a:r>
          </a:p>
        </p:txBody>
      </p:sp>
      <p:sp>
        <p:nvSpPr>
          <p:cNvPr name="TextBox 8" id="8"/>
          <p:cNvSpPr txBox="true"/>
          <p:nvPr/>
        </p:nvSpPr>
        <p:spPr>
          <a:xfrm rot="0">
            <a:off x="1007553" y="1933030"/>
            <a:ext cx="15609955" cy="7788275"/>
          </a:xfrm>
          <a:prstGeom prst="rect">
            <a:avLst/>
          </a:prstGeom>
        </p:spPr>
        <p:txBody>
          <a:bodyPr anchor="t" rtlCol="false" tIns="0" lIns="0" bIns="0" rIns="0">
            <a:spAutoFit/>
          </a:bodyPr>
          <a:lstStyle/>
          <a:p>
            <a:pPr>
              <a:lnSpc>
                <a:spcPts val="2800"/>
              </a:lnSpc>
            </a:pPr>
            <a:r>
              <a:rPr lang="en-US" sz="2000">
                <a:solidFill>
                  <a:srgbClr val="000000"/>
                </a:solidFill>
                <a:latin typeface="Arial Bold"/>
              </a:rPr>
              <a:t>2.11 MAKE CONNECTIONS</a:t>
            </a:r>
            <a:r>
              <a:rPr lang="en-US" sz="2000">
                <a:solidFill>
                  <a:srgbClr val="000000"/>
                </a:solidFill>
                <a:latin typeface="Arial"/>
              </a:rPr>
              <a:t> between local, personal or family history and wider national and/ or international personalities, issues and events.</a:t>
            </a:r>
          </a:p>
          <a:p>
            <a:pPr>
              <a:lnSpc>
                <a:spcPts val="2800"/>
              </a:lnSpc>
            </a:pPr>
            <a:r>
              <a:rPr lang="en-US" sz="2000">
                <a:solidFill>
                  <a:srgbClr val="000000"/>
                </a:solidFill>
                <a:latin typeface="Arial Bold"/>
              </a:rPr>
              <a:t>1.1 DEVELOP </a:t>
            </a:r>
            <a:r>
              <a:rPr lang="en-US" sz="2000">
                <a:solidFill>
                  <a:srgbClr val="000000"/>
                </a:solidFill>
                <a:latin typeface="Arial"/>
              </a:rPr>
              <a:t>a sense of historical empathy by viewing people, issues and events encountered in their study of the past in their historical context.</a:t>
            </a:r>
          </a:p>
          <a:p>
            <a:pPr>
              <a:lnSpc>
                <a:spcPts val="2800"/>
              </a:lnSpc>
            </a:pPr>
            <a:r>
              <a:rPr lang="en-US" sz="2000">
                <a:solidFill>
                  <a:srgbClr val="000000"/>
                </a:solidFill>
                <a:latin typeface="Arial Bold"/>
              </a:rPr>
              <a:t>1.2 CONSIDER </a:t>
            </a:r>
            <a:r>
              <a:rPr lang="en-US" sz="2000">
                <a:solidFill>
                  <a:srgbClr val="000000"/>
                </a:solidFill>
                <a:latin typeface="Arial"/>
              </a:rPr>
              <a:t>contentious or controversial issues in history from more than one perspective and DISCUSS the historical roots of a contentious or controversial issue or theme in the contemporary world.</a:t>
            </a:r>
          </a:p>
          <a:p>
            <a:pPr>
              <a:lnSpc>
                <a:spcPts val="2800"/>
              </a:lnSpc>
            </a:pPr>
            <a:r>
              <a:rPr lang="en-US" sz="2000">
                <a:solidFill>
                  <a:srgbClr val="000000"/>
                </a:solidFill>
                <a:latin typeface="Arial Bold"/>
              </a:rPr>
              <a:t>1.3 APPRECIATE</a:t>
            </a:r>
            <a:r>
              <a:rPr lang="en-US" sz="2000">
                <a:solidFill>
                  <a:srgbClr val="000000"/>
                </a:solidFill>
                <a:latin typeface="Arial"/>
              </a:rPr>
              <a:t> their cultural inheritance through recognising historically significant places and buildings and </a:t>
            </a:r>
            <a:r>
              <a:rPr lang="en-US" sz="2000">
                <a:solidFill>
                  <a:srgbClr val="000000"/>
                </a:solidFill>
                <a:latin typeface="Arial Bold"/>
              </a:rPr>
              <a:t>DISCUSSING </a:t>
            </a:r>
            <a:r>
              <a:rPr lang="en-US" sz="2000">
                <a:solidFill>
                  <a:srgbClr val="000000"/>
                </a:solidFill>
                <a:latin typeface="Arial"/>
              </a:rPr>
              <a:t>why historical personalities, events and issues are commemorated.</a:t>
            </a:r>
          </a:p>
          <a:p>
            <a:pPr>
              <a:lnSpc>
                <a:spcPts val="2800"/>
              </a:lnSpc>
            </a:pPr>
            <a:r>
              <a:rPr lang="en-US" sz="2000">
                <a:solidFill>
                  <a:srgbClr val="000000"/>
                </a:solidFill>
                <a:latin typeface="Arial Bold"/>
              </a:rPr>
              <a:t>1.4 DEMONSTRATE</a:t>
            </a:r>
            <a:r>
              <a:rPr lang="en-US" sz="2000">
                <a:solidFill>
                  <a:srgbClr val="000000"/>
                </a:solidFill>
                <a:latin typeface="Arial"/>
              </a:rPr>
              <a:t> awareness of historical concepts, such as source and evidence; fact and opinion; viewpoint and objectivity; cause and consequence; change and continuity; time and space.</a:t>
            </a:r>
          </a:p>
          <a:p>
            <a:pPr>
              <a:lnSpc>
                <a:spcPts val="2800"/>
              </a:lnSpc>
            </a:pPr>
            <a:r>
              <a:rPr lang="en-US" sz="2000">
                <a:solidFill>
                  <a:srgbClr val="000000"/>
                </a:solidFill>
                <a:latin typeface="Arial Bold"/>
              </a:rPr>
              <a:t>1.5 INVESTIGATE</a:t>
            </a:r>
            <a:r>
              <a:rPr lang="en-US" sz="2000">
                <a:solidFill>
                  <a:srgbClr val="000000"/>
                </a:solidFill>
                <a:latin typeface="Arial"/>
              </a:rPr>
              <a:t> the job of the historian, including how s/he finds and uses evidence to form historical judgements which may be revised and reinterpreted in the light of new evidence.</a:t>
            </a:r>
          </a:p>
          <a:p>
            <a:pPr>
              <a:lnSpc>
                <a:spcPts val="2800"/>
              </a:lnSpc>
            </a:pPr>
            <a:r>
              <a:rPr lang="en-US" sz="2000">
                <a:solidFill>
                  <a:srgbClr val="000000"/>
                </a:solidFill>
                <a:latin typeface="Arial Bold"/>
              </a:rPr>
              <a:t>1.6 DEBATE</a:t>
            </a:r>
            <a:r>
              <a:rPr lang="en-US" sz="2000">
                <a:solidFill>
                  <a:srgbClr val="000000"/>
                </a:solidFill>
                <a:latin typeface="Arial"/>
              </a:rPr>
              <a:t> the usefulness and limitations of different types of primary and secondary sources of historical evidence, such as written, visual, aural, oral and tactile evidence; and </a:t>
            </a:r>
            <a:r>
              <a:rPr lang="en-US" sz="2000">
                <a:solidFill>
                  <a:srgbClr val="000000"/>
                </a:solidFill>
                <a:latin typeface="Arial Bold"/>
              </a:rPr>
              <a:t>APPRECIATE </a:t>
            </a:r>
            <a:r>
              <a:rPr lang="en-US" sz="2000">
                <a:solidFill>
                  <a:srgbClr val="000000"/>
                </a:solidFill>
                <a:latin typeface="Arial"/>
              </a:rPr>
              <a:t>the contribution of archaeology and new technology to historical enquiry.</a:t>
            </a:r>
          </a:p>
          <a:p>
            <a:pPr>
              <a:lnSpc>
                <a:spcPts val="2800"/>
              </a:lnSpc>
            </a:pPr>
            <a:r>
              <a:rPr lang="en-US" sz="2000">
                <a:solidFill>
                  <a:srgbClr val="000000"/>
                </a:solidFill>
                <a:latin typeface="Arial Bold"/>
              </a:rPr>
              <a:t>1.7 DEVELOP</a:t>
            </a:r>
            <a:r>
              <a:rPr lang="en-US" sz="2000">
                <a:solidFill>
                  <a:srgbClr val="000000"/>
                </a:solidFill>
                <a:latin typeface="Arial"/>
              </a:rPr>
              <a:t> historical judgements based on evidence about personalities, issues and events in the past, showing awareness of historical significance.</a:t>
            </a:r>
          </a:p>
          <a:p>
            <a:pPr>
              <a:lnSpc>
                <a:spcPts val="2800"/>
              </a:lnSpc>
            </a:pPr>
            <a:r>
              <a:rPr lang="en-US" sz="2000">
                <a:solidFill>
                  <a:srgbClr val="000000"/>
                </a:solidFill>
                <a:latin typeface="Arial Bold"/>
              </a:rPr>
              <a:t>1.8 INVESTIGATE</a:t>
            </a:r>
            <a:r>
              <a:rPr lang="en-US" sz="2000">
                <a:solidFill>
                  <a:srgbClr val="000000"/>
                </a:solidFill>
                <a:latin typeface="Arial"/>
              </a:rPr>
              <a:t> a repository of historical evidence such as a museum, library, heritage centre, digital or other archive or exhibition.</a:t>
            </a:r>
          </a:p>
          <a:p>
            <a:pPr>
              <a:lnSpc>
                <a:spcPts val="2800"/>
              </a:lnSpc>
            </a:pPr>
            <a:r>
              <a:rPr lang="en-US" sz="2000">
                <a:solidFill>
                  <a:srgbClr val="000000"/>
                </a:solidFill>
                <a:latin typeface="Arial Bold"/>
              </a:rPr>
              <a:t>1.9 DEMONSTRATE</a:t>
            </a:r>
            <a:r>
              <a:rPr lang="en-US" sz="2000">
                <a:solidFill>
                  <a:srgbClr val="000000"/>
                </a:solidFill>
                <a:latin typeface="Arial"/>
              </a:rPr>
              <a:t> awareness of the significance of the history of Ireland and of Europe and the wider world across various dimensions, including political, social, economic, religious, cultural and scientific dimensions.</a:t>
            </a:r>
          </a:p>
          <a:p>
            <a:pPr>
              <a:lnSpc>
                <a:spcPts val="2800"/>
              </a:lnSpc>
            </a:pPr>
            <a:r>
              <a:rPr lang="en-US" sz="2000">
                <a:solidFill>
                  <a:srgbClr val="000000"/>
                </a:solidFill>
                <a:latin typeface="Arial Bold"/>
              </a:rPr>
              <a:t>1.10 DEMONSTRATE</a:t>
            </a:r>
            <a:r>
              <a:rPr lang="en-US" sz="2000">
                <a:solidFill>
                  <a:srgbClr val="000000"/>
                </a:solidFill>
                <a:latin typeface="Arial"/>
              </a:rPr>
              <a:t> chronological awareness by creating and maintaining timelines to locate personalities, issues and events in their appropriate historical eras.</a:t>
            </a:r>
          </a:p>
          <a:p>
            <a:pPr>
              <a:lnSpc>
                <a:spcPts val="2800"/>
              </a:lnSpc>
            </a:pPr>
            <a:r>
              <a:rPr lang="en-US" sz="2000">
                <a:solidFill>
                  <a:srgbClr val="000000"/>
                </a:solidFill>
                <a:latin typeface="Arial Bold"/>
              </a:rPr>
              <a:t>1.11 MAKE CONNECTIONS AND COMPARISONS</a:t>
            </a:r>
            <a:r>
              <a:rPr lang="en-US" sz="2000">
                <a:solidFill>
                  <a:srgbClr val="000000"/>
                </a:solidFill>
                <a:latin typeface="Arial"/>
              </a:rPr>
              <a:t> between people, issues and events in different places and historical eras.</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grpSp>
        <p:nvGrpSpPr>
          <p:cNvPr name="Group 10" id="10"/>
          <p:cNvGrpSpPr/>
          <p:nvPr/>
        </p:nvGrpSpPr>
        <p:grpSpPr>
          <a:xfrm rot="0">
            <a:off x="13297462" y="9721305"/>
            <a:ext cx="3641798" cy="565695"/>
            <a:chOff x="0" y="0"/>
            <a:chExt cx="4855730" cy="754261"/>
          </a:xfrm>
        </p:grpSpPr>
        <p:sp>
          <p:nvSpPr>
            <p:cNvPr name="Freeform 11" id="11"/>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nSpc>
                <a:spcPts val="11200"/>
              </a:lnSpc>
            </a:pPr>
            <a:r>
              <a:rPr lang="en-US" sz="8000">
                <a:solidFill>
                  <a:srgbClr val="FF6100"/>
                </a:solidFill>
                <a:latin typeface="Arial Bold"/>
              </a:rPr>
              <a:t>What is CBA 1?</a:t>
            </a:r>
          </a:p>
        </p:txBody>
      </p:sp>
      <p:sp>
        <p:nvSpPr>
          <p:cNvPr name="TextBox 9" id="9"/>
          <p:cNvSpPr txBox="true"/>
          <p:nvPr/>
        </p:nvSpPr>
        <p:spPr>
          <a:xfrm rot="0">
            <a:off x="1028700" y="2111374"/>
            <a:ext cx="15609955" cy="3647440"/>
          </a:xfrm>
          <a:prstGeom prst="rect">
            <a:avLst/>
          </a:prstGeom>
        </p:spPr>
        <p:txBody>
          <a:bodyPr anchor="t" rtlCol="false" tIns="0" lIns="0" bIns="0" rIns="0">
            <a:spAutoFit/>
          </a:bodyPr>
          <a:lstStyle/>
          <a:p>
            <a:pPr marL="734059" indent="-367030" lvl="1">
              <a:lnSpc>
                <a:spcPts val="4759"/>
              </a:lnSpc>
              <a:buFont typeface="Arial"/>
              <a:buChar char="•"/>
            </a:pPr>
            <a:r>
              <a:rPr lang="en-US" sz="3399">
                <a:solidFill>
                  <a:srgbClr val="000000"/>
                </a:solidFill>
                <a:latin typeface="Arial"/>
              </a:rPr>
              <a:t>CBA 1 takes place in </a:t>
            </a:r>
            <a:r>
              <a:rPr lang="en-US" sz="3399">
                <a:solidFill>
                  <a:srgbClr val="000000"/>
                </a:solidFill>
                <a:latin typeface="Arial Bold"/>
              </a:rPr>
              <a:t>Second Year</a:t>
            </a:r>
            <a:r>
              <a:rPr lang="en-US" sz="3399">
                <a:solidFill>
                  <a:srgbClr val="000000"/>
                </a:solidFill>
                <a:latin typeface="Arial"/>
              </a:rPr>
              <a:t>. </a:t>
            </a:r>
          </a:p>
          <a:p>
            <a:pPr marL="734059" indent="-367030" lvl="1">
              <a:lnSpc>
                <a:spcPts val="4759"/>
              </a:lnSpc>
              <a:buFont typeface="Arial"/>
              <a:buChar char="•"/>
            </a:pPr>
            <a:r>
              <a:rPr lang="en-US" sz="3399">
                <a:solidFill>
                  <a:srgbClr val="000000"/>
                </a:solidFill>
                <a:latin typeface="Arial"/>
              </a:rPr>
              <a:t>CBA 1 is presented as a </a:t>
            </a:r>
            <a:r>
              <a:rPr lang="en-US" sz="3399">
                <a:solidFill>
                  <a:srgbClr val="000000"/>
                </a:solidFill>
                <a:latin typeface="Arial Bold"/>
              </a:rPr>
              <a:t>display </a:t>
            </a:r>
            <a:r>
              <a:rPr lang="en-US" sz="3399">
                <a:solidFill>
                  <a:srgbClr val="000000"/>
                </a:solidFill>
                <a:latin typeface="Arial"/>
              </a:rPr>
              <a:t>– for example, a poster, a booklet, in digital format (such as Sway or Publisher) or as a website.</a:t>
            </a:r>
          </a:p>
          <a:p>
            <a:pPr marL="734059" indent="-367030" lvl="1">
              <a:lnSpc>
                <a:spcPts val="4759"/>
              </a:lnSpc>
              <a:buFont typeface="Arial"/>
              <a:buChar char="•"/>
            </a:pPr>
            <a:r>
              <a:rPr lang="en-US" sz="3399">
                <a:solidFill>
                  <a:srgbClr val="000000"/>
                </a:solidFill>
                <a:latin typeface="Arial"/>
              </a:rPr>
              <a:t>For CBA 1, you must choose between:</a:t>
            </a:r>
          </a:p>
          <a:p>
            <a:pPr marL="1468119" indent="-489373" lvl="2">
              <a:lnSpc>
                <a:spcPts val="4759"/>
              </a:lnSpc>
              <a:buFont typeface="Arial"/>
              <a:buChar char="⚬"/>
            </a:pPr>
            <a:r>
              <a:rPr lang="en-US" sz="3399">
                <a:solidFill>
                  <a:srgbClr val="000000"/>
                </a:solidFill>
                <a:latin typeface="Arial"/>
              </a:rPr>
              <a:t>Researching </a:t>
            </a:r>
            <a:r>
              <a:rPr lang="en-US" sz="3399">
                <a:solidFill>
                  <a:srgbClr val="000000"/>
                </a:solidFill>
                <a:latin typeface="Arial Bold"/>
              </a:rPr>
              <a:t>your family’s history</a:t>
            </a:r>
          </a:p>
          <a:p>
            <a:pPr marL="1468119" indent="-489373" lvl="2">
              <a:lnSpc>
                <a:spcPts val="4759"/>
              </a:lnSpc>
              <a:buFont typeface="Arial"/>
              <a:buChar char="⚬"/>
            </a:pPr>
            <a:r>
              <a:rPr lang="en-US" sz="3399">
                <a:solidFill>
                  <a:srgbClr val="000000"/>
                </a:solidFill>
                <a:latin typeface="Arial"/>
              </a:rPr>
              <a:t>Researching </a:t>
            </a:r>
            <a:r>
              <a:rPr lang="en-US" sz="3399">
                <a:solidFill>
                  <a:srgbClr val="000000"/>
                </a:solidFill>
                <a:latin typeface="Arial Bold"/>
              </a:rPr>
              <a:t>the history of your locality</a:t>
            </a:r>
            <a:r>
              <a:rPr lang="en-US" sz="3399">
                <a:solidFill>
                  <a:srgbClr val="000000"/>
                </a:solidFill>
                <a:latin typeface="Arial"/>
              </a:rPr>
              <a:t>.</a:t>
            </a:r>
          </a:p>
        </p:txBody>
      </p:sp>
      <p:grpSp>
        <p:nvGrpSpPr>
          <p:cNvPr name="Group 10" id="10"/>
          <p:cNvGrpSpPr/>
          <p:nvPr/>
        </p:nvGrpSpPr>
        <p:grpSpPr>
          <a:xfrm rot="0">
            <a:off x="13297462" y="9721305"/>
            <a:ext cx="3641798" cy="565695"/>
            <a:chOff x="0" y="0"/>
            <a:chExt cx="4855730" cy="754261"/>
          </a:xfrm>
        </p:grpSpPr>
        <p:sp>
          <p:nvSpPr>
            <p:cNvPr name="Freeform 11" id="11"/>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nSpc>
                <a:spcPts val="11200"/>
              </a:lnSpc>
            </a:pPr>
            <a:r>
              <a:rPr lang="en-US" sz="8000">
                <a:solidFill>
                  <a:srgbClr val="FF6100"/>
                </a:solidFill>
                <a:latin typeface="Arial Bold Italics"/>
              </a:rPr>
              <a:t>A Life In Time</a:t>
            </a:r>
          </a:p>
        </p:txBody>
      </p:sp>
      <p:sp>
        <p:nvSpPr>
          <p:cNvPr name="TextBox 8" id="8"/>
          <p:cNvSpPr txBox="true"/>
          <p:nvPr/>
        </p:nvSpPr>
        <p:spPr>
          <a:xfrm rot="0">
            <a:off x="1028700" y="2139949"/>
            <a:ext cx="15609955" cy="4798695"/>
          </a:xfrm>
          <a:prstGeom prst="rect">
            <a:avLst/>
          </a:prstGeom>
        </p:spPr>
        <p:txBody>
          <a:bodyPr anchor="t" rtlCol="false" tIns="0" lIns="0" bIns="0" rIns="0">
            <a:spAutoFit/>
          </a:bodyPr>
          <a:lstStyle/>
          <a:p>
            <a:pPr marL="582928" indent="-291464" lvl="1">
              <a:lnSpc>
                <a:spcPts val="3779"/>
              </a:lnSpc>
              <a:buFont typeface="Arial"/>
              <a:buChar char="•"/>
            </a:pPr>
            <a:r>
              <a:rPr lang="en-US" sz="2699">
                <a:solidFill>
                  <a:srgbClr val="000000"/>
                </a:solidFill>
                <a:latin typeface="Arial Bold"/>
              </a:rPr>
              <a:t>If you are interested in researching your family’s history, you could ask your older relatives if any of your ancestors was famous or if you are related to anyone who was involved in an important historical events such as World War I, the 1916 Rising or the Civil War. </a:t>
            </a:r>
          </a:p>
          <a:p>
            <a:pPr marL="582928" indent="-291464" lvl="1">
              <a:lnSpc>
                <a:spcPts val="3779"/>
              </a:lnSpc>
              <a:buFont typeface="Arial"/>
              <a:buChar char="•"/>
            </a:pPr>
            <a:r>
              <a:rPr lang="en-US" sz="2699">
                <a:solidFill>
                  <a:srgbClr val="000000"/>
                </a:solidFill>
                <a:latin typeface="Arial"/>
              </a:rPr>
              <a:t>If you choose to look at local history, investigate: </a:t>
            </a:r>
          </a:p>
          <a:p>
            <a:pPr marL="1165857" indent="-388619" lvl="2">
              <a:lnSpc>
                <a:spcPts val="3779"/>
              </a:lnSpc>
              <a:buFont typeface="Arial"/>
              <a:buChar char="⚬"/>
            </a:pPr>
            <a:r>
              <a:rPr lang="en-US" sz="2699">
                <a:solidFill>
                  <a:srgbClr val="000000"/>
                </a:solidFill>
                <a:latin typeface="Arial"/>
              </a:rPr>
              <a:t>If there are any interesting buildings (such as a castle, a ruin or a workhouse) or monuments near you. </a:t>
            </a:r>
          </a:p>
          <a:p>
            <a:pPr marL="1165857" indent="-388619" lvl="2">
              <a:lnSpc>
                <a:spcPts val="3779"/>
              </a:lnSpc>
              <a:buFont typeface="Arial"/>
              <a:buChar char="⚬"/>
            </a:pPr>
            <a:r>
              <a:rPr lang="en-US" sz="2699">
                <a:solidFill>
                  <a:srgbClr val="000000"/>
                </a:solidFill>
                <a:latin typeface="Arial"/>
              </a:rPr>
              <a:t>If your local area was the side of an important historical event (such as a battle)</a:t>
            </a:r>
          </a:p>
          <a:p>
            <a:pPr marL="1165857" indent="-388619" lvl="2">
              <a:lnSpc>
                <a:spcPts val="3779"/>
              </a:lnSpc>
              <a:buFont typeface="Arial"/>
              <a:buChar char="⚬"/>
            </a:pPr>
            <a:r>
              <a:rPr lang="en-US" sz="2699">
                <a:solidFill>
                  <a:srgbClr val="000000"/>
                </a:solidFill>
                <a:latin typeface="Arial"/>
              </a:rPr>
              <a:t>What your local area was like at a certain time in the past (for example, in the 1920s)</a:t>
            </a:r>
          </a:p>
          <a:p>
            <a:pPr marL="1165857" indent="-388619" lvl="2">
              <a:lnSpc>
                <a:spcPts val="3779"/>
              </a:lnSpc>
              <a:buFont typeface="Arial"/>
              <a:buChar char="⚬"/>
            </a:pPr>
            <a:r>
              <a:rPr lang="en-US" sz="2699">
                <a:solidFill>
                  <a:srgbClr val="000000"/>
                </a:solidFill>
                <a:latin typeface="Arial"/>
              </a:rPr>
              <a:t>Find out the meaning of local placenames</a:t>
            </a:r>
          </a:p>
          <a:p>
            <a:pPr marL="1165857" indent="-388619" lvl="2">
              <a:lnSpc>
                <a:spcPts val="3779"/>
              </a:lnSpc>
              <a:buFont typeface="Arial"/>
              <a:buChar char="⚬"/>
            </a:pPr>
            <a:r>
              <a:rPr lang="en-US" sz="2699">
                <a:solidFill>
                  <a:srgbClr val="000000"/>
                </a:solidFill>
                <a:latin typeface="Arial"/>
              </a:rPr>
              <a:t>How historical events affected your local</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grpSp>
        <p:nvGrpSpPr>
          <p:cNvPr name="Group 10" id="10"/>
          <p:cNvGrpSpPr/>
          <p:nvPr/>
        </p:nvGrpSpPr>
        <p:grpSpPr>
          <a:xfrm rot="0">
            <a:off x="13297462" y="9721305"/>
            <a:ext cx="3641798" cy="565695"/>
            <a:chOff x="0" y="0"/>
            <a:chExt cx="4855730" cy="754261"/>
          </a:xfrm>
        </p:grpSpPr>
        <p:sp>
          <p:nvSpPr>
            <p:cNvPr name="Freeform 11" id="11"/>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90575"/>
            <a:ext cx="15609955" cy="1152520"/>
          </a:xfrm>
          <a:prstGeom prst="rect">
            <a:avLst/>
          </a:prstGeom>
        </p:spPr>
        <p:txBody>
          <a:bodyPr anchor="t" rtlCol="false" tIns="0" lIns="0" bIns="0" rIns="0">
            <a:spAutoFit/>
          </a:bodyPr>
          <a:lstStyle/>
          <a:p>
            <a:pPr>
              <a:lnSpc>
                <a:spcPts val="8400"/>
              </a:lnSpc>
            </a:pPr>
            <a:r>
              <a:rPr lang="en-US" sz="6000">
                <a:solidFill>
                  <a:srgbClr val="FF6100"/>
                </a:solidFill>
                <a:latin typeface="Arial Bold"/>
              </a:rPr>
              <a:t>Possible themes or subjects for research</a:t>
            </a:r>
          </a:p>
        </p:txBody>
      </p:sp>
      <p:sp>
        <p:nvSpPr>
          <p:cNvPr name="TextBox 8" id="8"/>
          <p:cNvSpPr txBox="true"/>
          <p:nvPr/>
        </p:nvSpPr>
        <p:spPr>
          <a:xfrm rot="0">
            <a:off x="1028700" y="2149474"/>
            <a:ext cx="7804977" cy="7042150"/>
          </a:xfrm>
          <a:prstGeom prst="rect">
            <a:avLst/>
          </a:prstGeom>
        </p:spPr>
        <p:txBody>
          <a:bodyPr anchor="t" rtlCol="false" tIns="0" lIns="0" bIns="0" rIns="0">
            <a:spAutoFit/>
          </a:bodyPr>
          <a:lstStyle/>
          <a:p>
            <a:pPr algn="ctr">
              <a:lnSpc>
                <a:spcPts val="3499"/>
              </a:lnSpc>
            </a:pPr>
            <a:r>
              <a:rPr lang="en-US" sz="2499">
                <a:solidFill>
                  <a:srgbClr val="000000"/>
                </a:solidFill>
                <a:latin typeface="Arial Bold Italics"/>
              </a:rPr>
              <a:t>Early Christian Ireland</a:t>
            </a:r>
          </a:p>
          <a:p>
            <a:pPr>
              <a:lnSpc>
                <a:spcPts val="3499"/>
              </a:lnSpc>
            </a:pPr>
            <a:r>
              <a:rPr lang="en-US" sz="2499">
                <a:solidFill>
                  <a:srgbClr val="000000"/>
                </a:solidFill>
                <a:latin typeface="Arial"/>
              </a:rPr>
              <a:t>A monastery in my locality</a:t>
            </a:r>
          </a:p>
          <a:p>
            <a:pPr>
              <a:lnSpc>
                <a:spcPts val="3499"/>
              </a:lnSpc>
            </a:pPr>
            <a:r>
              <a:rPr lang="en-US" sz="2499">
                <a:solidFill>
                  <a:srgbClr val="000000"/>
                </a:solidFill>
                <a:latin typeface="Arial"/>
              </a:rPr>
              <a:t>Early Christian Art from my locality</a:t>
            </a:r>
          </a:p>
          <a:p>
            <a:pPr>
              <a:lnSpc>
                <a:spcPts val="3499"/>
              </a:lnSpc>
            </a:pPr>
            <a:r>
              <a:rPr lang="en-US" sz="2499">
                <a:solidFill>
                  <a:srgbClr val="000000"/>
                </a:solidFill>
                <a:latin typeface="Arial"/>
              </a:rPr>
              <a:t>The life of a local monk or saint</a:t>
            </a:r>
          </a:p>
          <a:p>
            <a:pPr algn="ctr">
              <a:lnSpc>
                <a:spcPts val="3499"/>
              </a:lnSpc>
            </a:pPr>
            <a:r>
              <a:rPr lang="en-US" sz="2499">
                <a:solidFill>
                  <a:srgbClr val="000000"/>
                </a:solidFill>
                <a:latin typeface="Arial Bold Italics"/>
              </a:rPr>
              <a:t>The Irish Plantations</a:t>
            </a:r>
          </a:p>
          <a:p>
            <a:pPr>
              <a:lnSpc>
                <a:spcPts val="3499"/>
              </a:lnSpc>
            </a:pPr>
            <a:r>
              <a:rPr lang="en-US" sz="2499">
                <a:solidFill>
                  <a:srgbClr val="000000"/>
                </a:solidFill>
                <a:latin typeface="Arial"/>
              </a:rPr>
              <a:t>The experience of plantation in your locality</a:t>
            </a:r>
          </a:p>
          <a:p>
            <a:pPr>
              <a:lnSpc>
                <a:spcPts val="3499"/>
              </a:lnSpc>
            </a:pPr>
            <a:r>
              <a:rPr lang="en-US" sz="2499">
                <a:solidFill>
                  <a:srgbClr val="000000"/>
                </a:solidFill>
                <a:latin typeface="Arial"/>
              </a:rPr>
              <a:t>How plantation in your locality influenced identity</a:t>
            </a:r>
          </a:p>
          <a:p>
            <a:pPr>
              <a:lnSpc>
                <a:spcPts val="3499"/>
              </a:lnSpc>
            </a:pPr>
            <a:r>
              <a:rPr lang="en-US" sz="2499">
                <a:solidFill>
                  <a:srgbClr val="000000"/>
                </a:solidFill>
                <a:latin typeface="Arial"/>
              </a:rPr>
              <a:t>How plantation influenced the development of towns in your locality</a:t>
            </a:r>
          </a:p>
          <a:p>
            <a:pPr>
              <a:lnSpc>
                <a:spcPts val="3499"/>
              </a:lnSpc>
            </a:pPr>
            <a:r>
              <a:rPr lang="en-US" sz="2499">
                <a:solidFill>
                  <a:srgbClr val="000000"/>
                </a:solidFill>
                <a:latin typeface="Arial"/>
              </a:rPr>
              <a:t>Symbols of identity in your locality</a:t>
            </a:r>
          </a:p>
          <a:p>
            <a:pPr algn="ctr">
              <a:lnSpc>
                <a:spcPts val="3499"/>
              </a:lnSpc>
            </a:pPr>
            <a:r>
              <a:rPr lang="en-US" sz="2499">
                <a:solidFill>
                  <a:srgbClr val="000000"/>
                </a:solidFill>
                <a:latin typeface="Arial Bold Italics"/>
              </a:rPr>
              <a:t>The 1798 Irish Rebellion</a:t>
            </a:r>
          </a:p>
          <a:p>
            <a:pPr>
              <a:lnSpc>
                <a:spcPts val="3499"/>
              </a:lnSpc>
            </a:pPr>
            <a:r>
              <a:rPr lang="en-US" sz="2499">
                <a:solidFill>
                  <a:srgbClr val="000000"/>
                </a:solidFill>
                <a:latin typeface="Arial"/>
              </a:rPr>
              <a:t>Any United Irishmen leaders from your locality</a:t>
            </a:r>
          </a:p>
          <a:p>
            <a:pPr>
              <a:lnSpc>
                <a:spcPts val="3499"/>
              </a:lnSpc>
            </a:pPr>
            <a:r>
              <a:rPr lang="en-US" sz="2499">
                <a:solidFill>
                  <a:srgbClr val="000000"/>
                </a:solidFill>
                <a:latin typeface="Arial"/>
              </a:rPr>
              <a:t>Any battles or incidents in your locality</a:t>
            </a:r>
          </a:p>
          <a:p>
            <a:pPr>
              <a:lnSpc>
                <a:spcPts val="3499"/>
              </a:lnSpc>
            </a:pPr>
            <a:r>
              <a:rPr lang="en-US" sz="2499">
                <a:solidFill>
                  <a:srgbClr val="000000"/>
                </a:solidFill>
                <a:latin typeface="Arial"/>
              </a:rPr>
              <a:t>Any leaders from 19th century rebellions from your locality</a:t>
            </a:r>
          </a:p>
          <a:p>
            <a:pPr>
              <a:lnSpc>
                <a:spcPts val="3499"/>
              </a:lnSpc>
            </a:pPr>
            <a:r>
              <a:rPr lang="en-US" sz="2499">
                <a:solidFill>
                  <a:srgbClr val="000000"/>
                </a:solidFill>
                <a:latin typeface="Arial"/>
              </a:rPr>
              <a:t>Any family ancestor involved in 19th century rebellions</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sp>
        <p:nvSpPr>
          <p:cNvPr name="TextBox 10" id="10"/>
          <p:cNvSpPr txBox="true"/>
          <p:nvPr/>
        </p:nvSpPr>
        <p:spPr>
          <a:xfrm rot="0">
            <a:off x="8833677" y="2149474"/>
            <a:ext cx="7804977" cy="6604000"/>
          </a:xfrm>
          <a:prstGeom prst="rect">
            <a:avLst/>
          </a:prstGeom>
        </p:spPr>
        <p:txBody>
          <a:bodyPr anchor="t" rtlCol="false" tIns="0" lIns="0" bIns="0" rIns="0">
            <a:spAutoFit/>
          </a:bodyPr>
          <a:lstStyle/>
          <a:p>
            <a:pPr algn="ctr">
              <a:lnSpc>
                <a:spcPts val="3499"/>
              </a:lnSpc>
            </a:pPr>
            <a:r>
              <a:rPr lang="en-US" sz="2499">
                <a:solidFill>
                  <a:srgbClr val="000000"/>
                </a:solidFill>
                <a:latin typeface="Arial Bold Italics"/>
              </a:rPr>
              <a:t>The Great Irish Famine</a:t>
            </a:r>
          </a:p>
          <a:p>
            <a:pPr>
              <a:lnSpc>
                <a:spcPts val="3499"/>
              </a:lnSpc>
            </a:pPr>
            <a:r>
              <a:rPr lang="en-US" sz="2499">
                <a:solidFill>
                  <a:srgbClr val="000000"/>
                </a:solidFill>
                <a:latin typeface="Arial"/>
              </a:rPr>
              <a:t>Emigration in your locality during the Great Famine</a:t>
            </a:r>
          </a:p>
          <a:p>
            <a:pPr>
              <a:lnSpc>
                <a:spcPts val="3499"/>
              </a:lnSpc>
            </a:pPr>
            <a:r>
              <a:rPr lang="en-US" sz="2499">
                <a:solidFill>
                  <a:srgbClr val="000000"/>
                </a:solidFill>
                <a:latin typeface="Arial"/>
              </a:rPr>
              <a:t>Famine Population in your locality </a:t>
            </a:r>
          </a:p>
          <a:p>
            <a:pPr>
              <a:lnSpc>
                <a:spcPts val="3499"/>
              </a:lnSpc>
            </a:pPr>
            <a:r>
              <a:rPr lang="en-US" sz="2499">
                <a:solidFill>
                  <a:srgbClr val="000000"/>
                </a:solidFill>
                <a:latin typeface="Arial"/>
              </a:rPr>
              <a:t>Government famine schemes in your locality</a:t>
            </a:r>
          </a:p>
          <a:p>
            <a:pPr>
              <a:lnSpc>
                <a:spcPts val="3499"/>
              </a:lnSpc>
            </a:pPr>
            <a:r>
              <a:rPr lang="en-US" sz="2499">
                <a:solidFill>
                  <a:srgbClr val="000000"/>
                </a:solidFill>
                <a:latin typeface="Arial"/>
              </a:rPr>
              <a:t>A local workhouse</a:t>
            </a:r>
          </a:p>
          <a:p>
            <a:pPr>
              <a:lnSpc>
                <a:spcPts val="3499"/>
              </a:lnSpc>
            </a:pPr>
            <a:r>
              <a:rPr lang="en-US" sz="2499">
                <a:solidFill>
                  <a:srgbClr val="000000"/>
                </a:solidFill>
                <a:latin typeface="Arial"/>
              </a:rPr>
              <a:t>Experiences of a notable local person who helped in the Great Famine</a:t>
            </a:r>
          </a:p>
          <a:p>
            <a:pPr>
              <a:lnSpc>
                <a:spcPts val="3499"/>
              </a:lnSpc>
            </a:pPr>
            <a:r>
              <a:rPr lang="en-US" sz="2499">
                <a:solidFill>
                  <a:srgbClr val="000000"/>
                </a:solidFill>
                <a:latin typeface="Arial"/>
              </a:rPr>
              <a:t>The Earl Grey Scheme in your locality</a:t>
            </a:r>
          </a:p>
          <a:p>
            <a:pPr>
              <a:lnSpc>
                <a:spcPts val="3499"/>
              </a:lnSpc>
            </a:pPr>
            <a:r>
              <a:rPr lang="en-US" sz="2499">
                <a:solidFill>
                  <a:srgbClr val="000000"/>
                </a:solidFill>
                <a:latin typeface="Arial"/>
              </a:rPr>
              <a:t>Landlords and the famine in your locality</a:t>
            </a:r>
          </a:p>
          <a:p>
            <a:pPr>
              <a:lnSpc>
                <a:spcPts val="3499"/>
              </a:lnSpc>
            </a:pPr>
            <a:r>
              <a:rPr lang="en-US" sz="2499">
                <a:solidFill>
                  <a:srgbClr val="000000"/>
                </a:solidFill>
                <a:latin typeface="Arial"/>
              </a:rPr>
              <a:t>Emigration from your locality in later years</a:t>
            </a:r>
          </a:p>
          <a:p>
            <a:pPr>
              <a:lnSpc>
                <a:spcPts val="3499"/>
              </a:lnSpc>
            </a:pPr>
            <a:r>
              <a:rPr lang="en-US" sz="2499">
                <a:solidFill>
                  <a:srgbClr val="000000"/>
                </a:solidFill>
                <a:latin typeface="Arial"/>
              </a:rPr>
              <a:t>How newspapers reported the Great Famine in your locality (for a short period)</a:t>
            </a:r>
          </a:p>
          <a:p>
            <a:pPr algn="ctr">
              <a:lnSpc>
                <a:spcPts val="3499"/>
              </a:lnSpc>
            </a:pPr>
            <a:r>
              <a:rPr lang="en-US" sz="2499">
                <a:solidFill>
                  <a:srgbClr val="000000"/>
                </a:solidFill>
                <a:latin typeface="Arial Bold Italics"/>
              </a:rPr>
              <a:t>Catholic Emancipation</a:t>
            </a:r>
          </a:p>
          <a:p>
            <a:pPr>
              <a:lnSpc>
                <a:spcPts val="3499"/>
              </a:lnSpc>
            </a:pPr>
            <a:r>
              <a:rPr lang="en-US" sz="2499">
                <a:solidFill>
                  <a:srgbClr val="000000"/>
                </a:solidFill>
                <a:latin typeface="Arial"/>
              </a:rPr>
              <a:t>An O’Connell Repeal meeting in your locality</a:t>
            </a:r>
          </a:p>
          <a:p>
            <a:pPr>
              <a:lnSpc>
                <a:spcPts val="3499"/>
              </a:lnSpc>
            </a:pPr>
          </a:p>
        </p:txBody>
      </p:sp>
      <p:grpSp>
        <p:nvGrpSpPr>
          <p:cNvPr name="Group 11" id="11"/>
          <p:cNvGrpSpPr/>
          <p:nvPr/>
        </p:nvGrpSpPr>
        <p:grpSpPr>
          <a:xfrm rot="0">
            <a:off x="13297462" y="9721305"/>
            <a:ext cx="3641798" cy="565695"/>
            <a:chOff x="0" y="0"/>
            <a:chExt cx="4855730" cy="754261"/>
          </a:xfrm>
        </p:grpSpPr>
        <p:sp>
          <p:nvSpPr>
            <p:cNvPr name="Freeform 12" id="12"/>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238125"/>
            <a:ext cx="15609955" cy="1152520"/>
          </a:xfrm>
          <a:prstGeom prst="rect">
            <a:avLst/>
          </a:prstGeom>
        </p:spPr>
        <p:txBody>
          <a:bodyPr anchor="t" rtlCol="false" tIns="0" lIns="0" bIns="0" rIns="0">
            <a:spAutoFit/>
          </a:bodyPr>
          <a:lstStyle/>
          <a:p>
            <a:pPr>
              <a:lnSpc>
                <a:spcPts val="8400"/>
              </a:lnSpc>
            </a:pPr>
            <a:r>
              <a:rPr lang="en-US" sz="6000">
                <a:solidFill>
                  <a:srgbClr val="FF6100"/>
                </a:solidFill>
                <a:latin typeface="Arial Bold"/>
              </a:rPr>
              <a:t>Possible themes or subjects for research</a:t>
            </a:r>
          </a:p>
        </p:txBody>
      </p:sp>
      <p:sp>
        <p:nvSpPr>
          <p:cNvPr name="TextBox 8" id="8"/>
          <p:cNvSpPr txBox="true"/>
          <p:nvPr/>
        </p:nvSpPr>
        <p:spPr>
          <a:xfrm rot="0">
            <a:off x="1028700" y="1120774"/>
            <a:ext cx="7804977" cy="8794750"/>
          </a:xfrm>
          <a:prstGeom prst="rect">
            <a:avLst/>
          </a:prstGeom>
        </p:spPr>
        <p:txBody>
          <a:bodyPr anchor="t" rtlCol="false" tIns="0" lIns="0" bIns="0" rIns="0">
            <a:spAutoFit/>
          </a:bodyPr>
          <a:lstStyle/>
          <a:p>
            <a:pPr algn="ctr">
              <a:lnSpc>
                <a:spcPts val="3499"/>
              </a:lnSpc>
            </a:pPr>
            <a:r>
              <a:rPr lang="en-US" sz="2499">
                <a:solidFill>
                  <a:srgbClr val="000000"/>
                </a:solidFill>
                <a:latin typeface="Arial Bold Italics"/>
              </a:rPr>
              <a:t>Ireland 1884-1914</a:t>
            </a:r>
          </a:p>
          <a:p>
            <a:pPr>
              <a:lnSpc>
                <a:spcPts val="3499"/>
              </a:lnSpc>
            </a:pPr>
            <a:r>
              <a:rPr lang="en-US" sz="2499">
                <a:solidFill>
                  <a:srgbClr val="000000"/>
                </a:solidFill>
                <a:latin typeface="Arial"/>
              </a:rPr>
              <a:t>A Home Rule MP from your locality</a:t>
            </a:r>
          </a:p>
          <a:p>
            <a:pPr>
              <a:lnSpc>
                <a:spcPts val="3499"/>
              </a:lnSpc>
            </a:pPr>
            <a:r>
              <a:rPr lang="en-US" sz="2499">
                <a:solidFill>
                  <a:srgbClr val="000000"/>
                </a:solidFill>
                <a:latin typeface="Arial"/>
              </a:rPr>
              <a:t>A Home Rule election from your local newspapers</a:t>
            </a:r>
          </a:p>
          <a:p>
            <a:pPr>
              <a:lnSpc>
                <a:spcPts val="3499"/>
              </a:lnSpc>
            </a:pPr>
            <a:r>
              <a:rPr lang="en-US" sz="2499">
                <a:solidFill>
                  <a:srgbClr val="000000"/>
                </a:solidFill>
                <a:latin typeface="Arial"/>
              </a:rPr>
              <a:t>The history of your local GAA club</a:t>
            </a:r>
          </a:p>
          <a:p>
            <a:pPr>
              <a:lnSpc>
                <a:spcPts val="3499"/>
              </a:lnSpc>
            </a:pPr>
            <a:r>
              <a:rPr lang="en-US" sz="2499">
                <a:solidFill>
                  <a:srgbClr val="000000"/>
                </a:solidFill>
                <a:latin typeface="Arial"/>
              </a:rPr>
              <a:t>A famous footballer or hurler from your locality</a:t>
            </a:r>
          </a:p>
          <a:p>
            <a:pPr>
              <a:lnSpc>
                <a:spcPts val="3499"/>
              </a:lnSpc>
            </a:pPr>
            <a:r>
              <a:rPr lang="en-US" sz="2499">
                <a:solidFill>
                  <a:srgbClr val="000000"/>
                </a:solidFill>
                <a:latin typeface="Arial"/>
              </a:rPr>
              <a:t>A famous ladies footballer or camogie player from your county</a:t>
            </a:r>
          </a:p>
          <a:p>
            <a:pPr>
              <a:lnSpc>
                <a:spcPts val="3499"/>
              </a:lnSpc>
            </a:pPr>
            <a:r>
              <a:rPr lang="en-US" sz="2499">
                <a:solidFill>
                  <a:srgbClr val="000000"/>
                </a:solidFill>
                <a:latin typeface="Arial"/>
              </a:rPr>
              <a:t>A famous handballer from your county</a:t>
            </a:r>
          </a:p>
          <a:p>
            <a:pPr>
              <a:lnSpc>
                <a:spcPts val="3499"/>
              </a:lnSpc>
            </a:pPr>
            <a:r>
              <a:rPr lang="en-US" sz="2499">
                <a:solidFill>
                  <a:srgbClr val="000000"/>
                </a:solidFill>
                <a:latin typeface="Arial"/>
              </a:rPr>
              <a:t>A famous event involving the GAA in your county</a:t>
            </a:r>
          </a:p>
          <a:p>
            <a:pPr>
              <a:lnSpc>
                <a:spcPts val="3499"/>
              </a:lnSpc>
            </a:pPr>
            <a:r>
              <a:rPr lang="en-US" sz="2499">
                <a:solidFill>
                  <a:srgbClr val="000000"/>
                </a:solidFill>
                <a:latin typeface="Arial"/>
              </a:rPr>
              <a:t>Your family involvement in the GAA</a:t>
            </a:r>
          </a:p>
          <a:p>
            <a:pPr algn="ctr">
              <a:lnSpc>
                <a:spcPts val="3499"/>
              </a:lnSpc>
            </a:pPr>
            <a:r>
              <a:rPr lang="en-US" sz="2499">
                <a:solidFill>
                  <a:srgbClr val="000000"/>
                </a:solidFill>
                <a:latin typeface="Arial Bold Italics"/>
              </a:rPr>
              <a:t>Ireland 1916-1923</a:t>
            </a:r>
          </a:p>
          <a:p>
            <a:pPr>
              <a:lnSpc>
                <a:spcPts val="3499"/>
              </a:lnSpc>
            </a:pPr>
            <a:r>
              <a:rPr lang="en-US" sz="2499">
                <a:solidFill>
                  <a:srgbClr val="000000"/>
                </a:solidFill>
                <a:latin typeface="Arial"/>
              </a:rPr>
              <a:t>The Irish Volunteers or Southern Unionists in your locality</a:t>
            </a:r>
          </a:p>
          <a:p>
            <a:pPr>
              <a:lnSpc>
                <a:spcPts val="3499"/>
              </a:lnSpc>
            </a:pPr>
            <a:r>
              <a:rPr lang="en-US" sz="2499">
                <a:solidFill>
                  <a:srgbClr val="000000"/>
                </a:solidFill>
                <a:latin typeface="Arial"/>
              </a:rPr>
              <a:t>Irish/National Volunteers enlisting in WWI</a:t>
            </a:r>
          </a:p>
          <a:p>
            <a:pPr>
              <a:lnSpc>
                <a:spcPts val="3499"/>
              </a:lnSpc>
            </a:pPr>
            <a:r>
              <a:rPr lang="en-US" sz="2499">
                <a:solidFill>
                  <a:srgbClr val="000000"/>
                </a:solidFill>
                <a:latin typeface="Arial"/>
              </a:rPr>
              <a:t>Aspects of the 1916 Rising in your locality</a:t>
            </a:r>
          </a:p>
          <a:p>
            <a:pPr>
              <a:lnSpc>
                <a:spcPts val="3499"/>
              </a:lnSpc>
            </a:pPr>
            <a:r>
              <a:rPr lang="en-US" sz="2499">
                <a:solidFill>
                  <a:srgbClr val="000000"/>
                </a:solidFill>
                <a:latin typeface="Arial"/>
              </a:rPr>
              <a:t>Local aspects of the Conscription Crisis, 1918</a:t>
            </a:r>
          </a:p>
          <a:p>
            <a:pPr>
              <a:lnSpc>
                <a:spcPts val="3499"/>
              </a:lnSpc>
            </a:pPr>
            <a:r>
              <a:rPr lang="en-US" sz="2499">
                <a:solidFill>
                  <a:srgbClr val="000000"/>
                </a:solidFill>
                <a:latin typeface="Arial"/>
              </a:rPr>
              <a:t>A local leader in the War of Independence</a:t>
            </a:r>
          </a:p>
          <a:p>
            <a:pPr>
              <a:lnSpc>
                <a:spcPts val="3499"/>
              </a:lnSpc>
            </a:pPr>
            <a:r>
              <a:rPr lang="en-US" sz="2499">
                <a:solidFill>
                  <a:srgbClr val="000000"/>
                </a:solidFill>
                <a:latin typeface="Arial"/>
              </a:rPr>
              <a:t>Local events in the War of Independence</a:t>
            </a:r>
          </a:p>
          <a:p>
            <a:pPr>
              <a:lnSpc>
                <a:spcPts val="3499"/>
              </a:lnSpc>
            </a:pPr>
            <a:r>
              <a:rPr lang="en-US" sz="2499">
                <a:solidFill>
                  <a:srgbClr val="000000"/>
                </a:solidFill>
                <a:latin typeface="Arial"/>
              </a:rPr>
              <a:t>British Army barracks in your locality</a:t>
            </a:r>
          </a:p>
          <a:p>
            <a:pPr>
              <a:lnSpc>
                <a:spcPts val="3499"/>
              </a:lnSpc>
            </a:pPr>
            <a:r>
              <a:rPr lang="en-US" sz="2499">
                <a:solidFill>
                  <a:srgbClr val="000000"/>
                </a:solidFill>
                <a:latin typeface="Arial"/>
              </a:rPr>
              <a:t>Local events of the Irish Civil War</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sp>
        <p:nvSpPr>
          <p:cNvPr name="TextBox 10" id="10"/>
          <p:cNvSpPr txBox="true"/>
          <p:nvPr/>
        </p:nvSpPr>
        <p:spPr>
          <a:xfrm rot="0">
            <a:off x="8833677" y="1120774"/>
            <a:ext cx="7804977" cy="7042150"/>
          </a:xfrm>
          <a:prstGeom prst="rect">
            <a:avLst/>
          </a:prstGeom>
        </p:spPr>
        <p:txBody>
          <a:bodyPr anchor="t" rtlCol="false" tIns="0" lIns="0" bIns="0" rIns="0">
            <a:spAutoFit/>
          </a:bodyPr>
          <a:lstStyle/>
          <a:p>
            <a:pPr algn="ctr">
              <a:lnSpc>
                <a:spcPts val="3499"/>
              </a:lnSpc>
            </a:pPr>
            <a:r>
              <a:rPr lang="en-US" sz="2499">
                <a:solidFill>
                  <a:srgbClr val="000000"/>
                </a:solidFill>
                <a:latin typeface="Arial Bold Italics"/>
              </a:rPr>
              <a:t>Impact of World War II on Ireland</a:t>
            </a:r>
          </a:p>
          <a:p>
            <a:pPr>
              <a:lnSpc>
                <a:spcPts val="3499"/>
              </a:lnSpc>
            </a:pPr>
            <a:r>
              <a:rPr lang="en-US" sz="2499">
                <a:solidFill>
                  <a:srgbClr val="000000"/>
                </a:solidFill>
                <a:latin typeface="Arial"/>
              </a:rPr>
              <a:t>An Allied or German plane crash in your locality</a:t>
            </a:r>
          </a:p>
          <a:p>
            <a:pPr>
              <a:lnSpc>
                <a:spcPts val="3499"/>
              </a:lnSpc>
            </a:pPr>
            <a:r>
              <a:rPr lang="en-US" sz="2499">
                <a:solidFill>
                  <a:srgbClr val="000000"/>
                </a:solidFill>
                <a:latin typeface="Arial"/>
              </a:rPr>
              <a:t>An army barracks in your locality</a:t>
            </a:r>
          </a:p>
          <a:p>
            <a:pPr>
              <a:lnSpc>
                <a:spcPts val="3499"/>
              </a:lnSpc>
            </a:pPr>
            <a:r>
              <a:rPr lang="en-US" sz="2499">
                <a:solidFill>
                  <a:srgbClr val="000000"/>
                </a:solidFill>
                <a:latin typeface="Arial"/>
              </a:rPr>
              <a:t>How your local newspaper reported on life in Ireland during WWII</a:t>
            </a:r>
          </a:p>
          <a:p>
            <a:pPr>
              <a:lnSpc>
                <a:spcPts val="3499"/>
              </a:lnSpc>
            </a:pPr>
            <a:r>
              <a:rPr lang="en-US" sz="2499">
                <a:solidFill>
                  <a:srgbClr val="000000"/>
                </a:solidFill>
                <a:latin typeface="Arial"/>
              </a:rPr>
              <a:t>A German bombing in your locality</a:t>
            </a:r>
          </a:p>
          <a:p>
            <a:pPr>
              <a:lnSpc>
                <a:spcPts val="3499"/>
              </a:lnSpc>
            </a:pPr>
            <a:r>
              <a:rPr lang="en-US" sz="2499">
                <a:solidFill>
                  <a:srgbClr val="000000"/>
                </a:solidFill>
                <a:latin typeface="Arial"/>
              </a:rPr>
              <a:t>An Irish Victorian Cross recipient of World War II from your locality</a:t>
            </a:r>
          </a:p>
          <a:p>
            <a:pPr>
              <a:lnSpc>
                <a:spcPts val="3499"/>
              </a:lnSpc>
            </a:pPr>
            <a:r>
              <a:rPr lang="en-US" sz="2499">
                <a:solidFill>
                  <a:srgbClr val="000000"/>
                </a:solidFill>
                <a:latin typeface="Arial"/>
              </a:rPr>
              <a:t>Turf cutting in your locality during World War II</a:t>
            </a:r>
          </a:p>
          <a:p>
            <a:pPr algn="ctr">
              <a:lnSpc>
                <a:spcPts val="3499"/>
              </a:lnSpc>
            </a:pPr>
            <a:r>
              <a:rPr lang="en-US" sz="2499">
                <a:solidFill>
                  <a:srgbClr val="000000"/>
                </a:solidFill>
                <a:latin typeface="Arial Bold Italics"/>
              </a:rPr>
              <a:t>Women in 20th Century Ireland</a:t>
            </a:r>
          </a:p>
          <a:p>
            <a:pPr>
              <a:lnSpc>
                <a:spcPts val="3499"/>
              </a:lnSpc>
            </a:pPr>
            <a:r>
              <a:rPr lang="en-US" sz="2499">
                <a:solidFill>
                  <a:srgbClr val="000000"/>
                </a:solidFill>
                <a:latin typeface="Arial"/>
              </a:rPr>
              <a:t>Any women in your locality active in the suffrage campaign or the independence struggle in the early 20th Century</a:t>
            </a:r>
          </a:p>
          <a:p>
            <a:pPr>
              <a:lnSpc>
                <a:spcPts val="3499"/>
              </a:lnSpc>
            </a:pPr>
            <a:r>
              <a:rPr lang="en-US" sz="2499">
                <a:solidFill>
                  <a:srgbClr val="000000"/>
                </a:solidFill>
                <a:latin typeface="Arial"/>
              </a:rPr>
              <a:t>The Irish Countrywomen’s Association in your locality</a:t>
            </a:r>
          </a:p>
          <a:p>
            <a:pPr>
              <a:lnSpc>
                <a:spcPts val="3499"/>
              </a:lnSpc>
            </a:pPr>
            <a:r>
              <a:rPr lang="en-US" sz="2499">
                <a:solidFill>
                  <a:srgbClr val="000000"/>
                </a:solidFill>
                <a:latin typeface="Arial"/>
              </a:rPr>
              <a:t>The Irish Housewives Association in your locality</a:t>
            </a:r>
          </a:p>
          <a:p>
            <a:pPr>
              <a:lnSpc>
                <a:spcPts val="3499"/>
              </a:lnSpc>
            </a:pPr>
            <a:r>
              <a:rPr lang="en-US" sz="2499">
                <a:solidFill>
                  <a:srgbClr val="000000"/>
                </a:solidFill>
                <a:latin typeface="Arial"/>
              </a:rPr>
              <a:t>The Irish Women’s Liberation Movement in your locality</a:t>
            </a:r>
          </a:p>
        </p:txBody>
      </p:sp>
      <p:grpSp>
        <p:nvGrpSpPr>
          <p:cNvPr name="Group 11" id="11"/>
          <p:cNvGrpSpPr/>
          <p:nvPr/>
        </p:nvGrpSpPr>
        <p:grpSpPr>
          <a:xfrm rot="0">
            <a:off x="13297462" y="9721305"/>
            <a:ext cx="3641798" cy="565695"/>
            <a:chOff x="0" y="0"/>
            <a:chExt cx="4855730" cy="754261"/>
          </a:xfrm>
        </p:grpSpPr>
        <p:sp>
          <p:nvSpPr>
            <p:cNvPr name="Freeform 12" id="12"/>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90575"/>
            <a:ext cx="15609955" cy="1152520"/>
          </a:xfrm>
          <a:prstGeom prst="rect">
            <a:avLst/>
          </a:prstGeom>
        </p:spPr>
        <p:txBody>
          <a:bodyPr anchor="t" rtlCol="false" tIns="0" lIns="0" bIns="0" rIns="0">
            <a:spAutoFit/>
          </a:bodyPr>
          <a:lstStyle/>
          <a:p>
            <a:pPr>
              <a:lnSpc>
                <a:spcPts val="8400"/>
              </a:lnSpc>
            </a:pPr>
            <a:r>
              <a:rPr lang="en-US" sz="6000">
                <a:solidFill>
                  <a:srgbClr val="FF6100"/>
                </a:solidFill>
                <a:latin typeface="Arial Bold"/>
              </a:rPr>
              <a:t>Possible themes or subjects for research</a:t>
            </a:r>
          </a:p>
        </p:txBody>
      </p:sp>
      <p:sp>
        <p:nvSpPr>
          <p:cNvPr name="TextBox 8" id="8"/>
          <p:cNvSpPr txBox="true"/>
          <p:nvPr/>
        </p:nvSpPr>
        <p:spPr>
          <a:xfrm rot="0">
            <a:off x="1028700" y="2149474"/>
            <a:ext cx="9432481" cy="6604000"/>
          </a:xfrm>
          <a:prstGeom prst="rect">
            <a:avLst/>
          </a:prstGeom>
        </p:spPr>
        <p:txBody>
          <a:bodyPr anchor="t" rtlCol="false" tIns="0" lIns="0" bIns="0" rIns="0">
            <a:spAutoFit/>
          </a:bodyPr>
          <a:lstStyle/>
          <a:p>
            <a:pPr algn="ctr">
              <a:lnSpc>
                <a:spcPts val="3499"/>
              </a:lnSpc>
            </a:pPr>
            <a:r>
              <a:rPr lang="en-US" sz="2499">
                <a:solidFill>
                  <a:srgbClr val="000000"/>
                </a:solidFill>
                <a:latin typeface="Arial Bold Italics"/>
              </a:rPr>
              <a:t>The 1960s - Ireland</a:t>
            </a:r>
          </a:p>
          <a:p>
            <a:pPr>
              <a:lnSpc>
                <a:spcPts val="3499"/>
              </a:lnSpc>
            </a:pPr>
            <a:r>
              <a:rPr lang="en-US" sz="2499">
                <a:solidFill>
                  <a:srgbClr val="000000"/>
                </a:solidFill>
                <a:latin typeface="Arial"/>
              </a:rPr>
              <a:t>Development of industry in the 1960s in your locality</a:t>
            </a:r>
          </a:p>
          <a:p>
            <a:pPr>
              <a:lnSpc>
                <a:spcPts val="3499"/>
              </a:lnSpc>
            </a:pPr>
            <a:r>
              <a:rPr lang="en-US" sz="2499">
                <a:solidFill>
                  <a:srgbClr val="000000"/>
                </a:solidFill>
                <a:latin typeface="Arial"/>
              </a:rPr>
              <a:t>What your local newspapers said about developments in the 1960s in Ireland</a:t>
            </a:r>
          </a:p>
          <a:p>
            <a:pPr>
              <a:lnSpc>
                <a:spcPts val="3499"/>
              </a:lnSpc>
            </a:pPr>
            <a:r>
              <a:rPr lang="en-US" sz="2499">
                <a:solidFill>
                  <a:srgbClr val="000000"/>
                </a:solidFill>
                <a:latin typeface="Arial"/>
              </a:rPr>
              <a:t>Changes in your local Catholic Church</a:t>
            </a:r>
          </a:p>
          <a:p>
            <a:pPr>
              <a:lnSpc>
                <a:spcPts val="3499"/>
              </a:lnSpc>
            </a:pPr>
            <a:r>
              <a:rPr lang="en-US" sz="2499">
                <a:solidFill>
                  <a:srgbClr val="000000"/>
                </a:solidFill>
                <a:latin typeface="Arial"/>
              </a:rPr>
              <a:t>Interviews with local people concerning changes</a:t>
            </a:r>
          </a:p>
          <a:p>
            <a:pPr>
              <a:lnSpc>
                <a:spcPts val="3499"/>
              </a:lnSpc>
            </a:pPr>
            <a:r>
              <a:rPr lang="en-US" sz="2499">
                <a:solidFill>
                  <a:srgbClr val="000000"/>
                </a:solidFill>
                <a:latin typeface="Arial"/>
              </a:rPr>
              <a:t>President Kennedy’s visit to your locality</a:t>
            </a:r>
          </a:p>
          <a:p>
            <a:pPr>
              <a:lnSpc>
                <a:spcPts val="3499"/>
              </a:lnSpc>
            </a:pPr>
            <a:r>
              <a:rPr lang="en-US" sz="2499">
                <a:solidFill>
                  <a:srgbClr val="000000"/>
                </a:solidFill>
                <a:latin typeface="Arial"/>
              </a:rPr>
              <a:t>Changes to local post-primary schools</a:t>
            </a:r>
          </a:p>
          <a:p>
            <a:pPr>
              <a:lnSpc>
                <a:spcPts val="3499"/>
              </a:lnSpc>
            </a:pPr>
            <a:r>
              <a:rPr lang="en-US" sz="2499">
                <a:solidFill>
                  <a:srgbClr val="000000"/>
                </a:solidFill>
                <a:latin typeface="Arial"/>
              </a:rPr>
              <a:t>The Troubles in Northern Ireland</a:t>
            </a:r>
          </a:p>
          <a:p>
            <a:pPr>
              <a:lnSpc>
                <a:spcPts val="3499"/>
              </a:lnSpc>
            </a:pPr>
            <a:r>
              <a:rPr lang="en-US" sz="2499">
                <a:solidFill>
                  <a:srgbClr val="000000"/>
                </a:solidFill>
                <a:latin typeface="Arial"/>
              </a:rPr>
              <a:t>Incidents/events relating to the Troubles in your locality</a:t>
            </a:r>
          </a:p>
          <a:p>
            <a:pPr>
              <a:lnSpc>
                <a:spcPts val="3499"/>
              </a:lnSpc>
            </a:pPr>
            <a:r>
              <a:rPr lang="en-US" sz="2499">
                <a:solidFill>
                  <a:srgbClr val="000000"/>
                </a:solidFill>
                <a:latin typeface="Arial"/>
              </a:rPr>
              <a:t>Reaction in your locality to Blood Sunday</a:t>
            </a:r>
          </a:p>
          <a:p>
            <a:pPr algn="ctr">
              <a:lnSpc>
                <a:spcPts val="3499"/>
              </a:lnSpc>
            </a:pPr>
            <a:r>
              <a:rPr lang="en-US" sz="2499">
                <a:solidFill>
                  <a:srgbClr val="000000"/>
                </a:solidFill>
                <a:latin typeface="Arial Bold Italics"/>
              </a:rPr>
              <a:t>European Integration</a:t>
            </a:r>
          </a:p>
          <a:p>
            <a:pPr>
              <a:lnSpc>
                <a:spcPts val="3499"/>
              </a:lnSpc>
            </a:pPr>
            <a:r>
              <a:rPr lang="en-US" sz="2499">
                <a:solidFill>
                  <a:srgbClr val="000000"/>
                </a:solidFill>
                <a:latin typeface="Arial"/>
              </a:rPr>
              <a:t>Your local MEP or past MEPs from your locality</a:t>
            </a:r>
          </a:p>
          <a:p>
            <a:pPr>
              <a:lnSpc>
                <a:spcPts val="3499"/>
              </a:lnSpc>
            </a:pPr>
            <a:r>
              <a:rPr lang="en-US" sz="2499">
                <a:solidFill>
                  <a:srgbClr val="000000"/>
                </a:solidFill>
                <a:latin typeface="Arial"/>
              </a:rPr>
              <a:t>An election campaign for the European Parliament in your locality</a:t>
            </a:r>
          </a:p>
          <a:p>
            <a:pPr>
              <a:lnSpc>
                <a:spcPts val="3499"/>
              </a:lnSpc>
            </a:pPr>
            <a:r>
              <a:rPr lang="en-US" sz="2499">
                <a:solidFill>
                  <a:srgbClr val="000000"/>
                </a:solidFill>
                <a:latin typeface="Arial"/>
              </a:rPr>
              <a:t>A large-scale project from your locality that got EU funding</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grpSp>
        <p:nvGrpSpPr>
          <p:cNvPr name="Group 10" id="10"/>
          <p:cNvGrpSpPr/>
          <p:nvPr/>
        </p:nvGrpSpPr>
        <p:grpSpPr>
          <a:xfrm rot="0">
            <a:off x="13297462" y="9721305"/>
            <a:ext cx="3641798" cy="565695"/>
            <a:chOff x="0" y="0"/>
            <a:chExt cx="4855730" cy="754261"/>
          </a:xfrm>
        </p:grpSpPr>
        <p:sp>
          <p:nvSpPr>
            <p:cNvPr name="Freeform 11" id="11"/>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07553" y="400050"/>
            <a:ext cx="15609955" cy="1844674"/>
          </a:xfrm>
          <a:prstGeom prst="rect">
            <a:avLst/>
          </a:prstGeom>
        </p:spPr>
        <p:txBody>
          <a:bodyPr anchor="t" rtlCol="false" tIns="0" lIns="0" bIns="0" rIns="0">
            <a:spAutoFit/>
          </a:bodyPr>
          <a:lstStyle/>
          <a:p>
            <a:pPr>
              <a:lnSpc>
                <a:spcPts val="7000"/>
              </a:lnSpc>
            </a:pPr>
            <a:r>
              <a:rPr lang="en-US" sz="5000">
                <a:solidFill>
                  <a:srgbClr val="FF6100"/>
                </a:solidFill>
                <a:latin typeface="Arial Bold"/>
              </a:rPr>
              <a:t>Selecting your topic</a:t>
            </a:r>
          </a:p>
          <a:p>
            <a:pPr>
              <a:lnSpc>
                <a:spcPts val="7000"/>
              </a:lnSpc>
            </a:pPr>
            <a:r>
              <a:rPr lang="en-US" sz="5000">
                <a:solidFill>
                  <a:srgbClr val="FF6100"/>
                </a:solidFill>
                <a:latin typeface="Arial Bold"/>
              </a:rPr>
              <a:t> Five Rs for thinking about historical significance</a:t>
            </a:r>
          </a:p>
        </p:txBody>
      </p:sp>
      <p:sp>
        <p:nvSpPr>
          <p:cNvPr name="TextBox 8" id="8"/>
          <p:cNvSpPr txBox="true"/>
          <p:nvPr/>
        </p:nvSpPr>
        <p:spPr>
          <a:xfrm rot="0">
            <a:off x="1028700" y="2111374"/>
            <a:ext cx="15609955" cy="4847590"/>
          </a:xfrm>
          <a:prstGeom prst="rect">
            <a:avLst/>
          </a:prstGeom>
        </p:spPr>
        <p:txBody>
          <a:bodyPr anchor="t" rtlCol="false" tIns="0" lIns="0" bIns="0" rIns="0">
            <a:spAutoFit/>
          </a:bodyPr>
          <a:lstStyle/>
          <a:p>
            <a:pPr>
              <a:lnSpc>
                <a:spcPts val="4759"/>
              </a:lnSpc>
            </a:pPr>
            <a:r>
              <a:rPr lang="en-US" sz="3399">
                <a:solidFill>
                  <a:srgbClr val="700124"/>
                </a:solidFill>
                <a:latin typeface="Arial Bold"/>
              </a:rPr>
              <a:t>Remarkable </a:t>
            </a:r>
            <a:r>
              <a:rPr lang="en-US" sz="3399">
                <a:solidFill>
                  <a:srgbClr val="000000"/>
                </a:solidFill>
                <a:latin typeface="Arial"/>
              </a:rPr>
              <a:t>– the event or development was remarked upon by people at the time and/or since</a:t>
            </a:r>
          </a:p>
          <a:p>
            <a:pPr>
              <a:lnSpc>
                <a:spcPts val="4759"/>
              </a:lnSpc>
            </a:pPr>
            <a:r>
              <a:rPr lang="en-US" sz="3399">
                <a:solidFill>
                  <a:srgbClr val="700124"/>
                </a:solidFill>
                <a:latin typeface="Arial Bold"/>
              </a:rPr>
              <a:t>Remembered </a:t>
            </a:r>
            <a:r>
              <a:rPr lang="en-US" sz="3399">
                <a:solidFill>
                  <a:srgbClr val="000000"/>
                </a:solidFill>
                <a:latin typeface="Arial"/>
              </a:rPr>
              <a:t>– the event or development was important at some stage in history within the collective memory of a group or groups.</a:t>
            </a:r>
          </a:p>
          <a:p>
            <a:pPr>
              <a:lnSpc>
                <a:spcPts val="4759"/>
              </a:lnSpc>
            </a:pPr>
            <a:r>
              <a:rPr lang="en-US" sz="3399">
                <a:solidFill>
                  <a:srgbClr val="700124"/>
                </a:solidFill>
                <a:latin typeface="Arial Bold"/>
              </a:rPr>
              <a:t>Resonant </a:t>
            </a:r>
            <a:r>
              <a:rPr lang="en-US" sz="3399">
                <a:solidFill>
                  <a:srgbClr val="000000"/>
                </a:solidFill>
                <a:latin typeface="Arial"/>
              </a:rPr>
              <a:t>– people life to make analogies with it; it is possible to connect with experiences, beliefs or situations across time and space.</a:t>
            </a:r>
          </a:p>
          <a:p>
            <a:pPr>
              <a:lnSpc>
                <a:spcPts val="4759"/>
              </a:lnSpc>
            </a:pPr>
            <a:r>
              <a:rPr lang="en-US" sz="3399">
                <a:solidFill>
                  <a:srgbClr val="700124"/>
                </a:solidFill>
                <a:latin typeface="Arial Bold"/>
              </a:rPr>
              <a:t>Resulting in change</a:t>
            </a:r>
            <a:r>
              <a:rPr lang="en-US" sz="3399">
                <a:solidFill>
                  <a:srgbClr val="000000"/>
                </a:solidFill>
                <a:latin typeface="Arial"/>
              </a:rPr>
              <a:t> – it had consequences.</a:t>
            </a:r>
          </a:p>
          <a:p>
            <a:pPr>
              <a:lnSpc>
                <a:spcPts val="4759"/>
              </a:lnSpc>
            </a:pPr>
            <a:r>
              <a:rPr lang="en-US" sz="3399">
                <a:solidFill>
                  <a:srgbClr val="700124"/>
                </a:solidFill>
                <a:latin typeface="Arial Bold"/>
              </a:rPr>
              <a:t>Revealing </a:t>
            </a:r>
            <a:r>
              <a:rPr lang="en-US" sz="3399">
                <a:solidFill>
                  <a:srgbClr val="000000"/>
                </a:solidFill>
                <a:latin typeface="Arial"/>
              </a:rPr>
              <a:t>– of some other aspect of the past. </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grpSp>
        <p:nvGrpSpPr>
          <p:cNvPr name="Group 10" id="10"/>
          <p:cNvGrpSpPr/>
          <p:nvPr/>
        </p:nvGrpSpPr>
        <p:grpSpPr>
          <a:xfrm rot="0">
            <a:off x="13297462" y="9696319"/>
            <a:ext cx="3641798" cy="565695"/>
            <a:chOff x="0" y="0"/>
            <a:chExt cx="4855730" cy="754261"/>
          </a:xfrm>
        </p:grpSpPr>
        <p:sp>
          <p:nvSpPr>
            <p:cNvPr name="Freeform 11" id="11"/>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lnTo>
                    <a:pt x="0" y="0"/>
                  </a:lnTo>
                </a:path>
              </a:pathLst>
            </a:custGeom>
            <a:solidFill>
              <a:srgbClr val="FF914D"/>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lnTo>
                    <a:pt x="0" y="0"/>
                  </a:lnTo>
                </a:path>
              </a:pathLst>
            </a:custGeom>
            <a:solidFill>
              <a:srgbClr val="FF61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nSpc>
                <a:spcPts val="11200"/>
              </a:lnSpc>
            </a:pPr>
            <a:r>
              <a:rPr lang="en-US" sz="8000">
                <a:solidFill>
                  <a:srgbClr val="FF6100"/>
                </a:solidFill>
                <a:latin typeface="Arial Bold"/>
              </a:rPr>
              <a:t>Selecting your topic</a:t>
            </a:r>
          </a:p>
        </p:txBody>
      </p:sp>
      <p:sp>
        <p:nvSpPr>
          <p:cNvPr name="TextBox 8" id="8"/>
          <p:cNvSpPr txBox="true"/>
          <p:nvPr/>
        </p:nvSpPr>
        <p:spPr>
          <a:xfrm rot="0">
            <a:off x="1028700" y="2111374"/>
            <a:ext cx="15609955" cy="3647440"/>
          </a:xfrm>
          <a:prstGeom prst="rect">
            <a:avLst/>
          </a:prstGeom>
        </p:spPr>
        <p:txBody>
          <a:bodyPr anchor="t" rtlCol="false" tIns="0" lIns="0" bIns="0" rIns="0">
            <a:spAutoFit/>
          </a:bodyPr>
          <a:lstStyle/>
          <a:p>
            <a:pPr marL="734059" indent="-367030" lvl="1">
              <a:lnSpc>
                <a:spcPts val="4759"/>
              </a:lnSpc>
              <a:buFont typeface="Arial"/>
              <a:buChar char="•"/>
            </a:pPr>
            <a:r>
              <a:rPr lang="en-US" sz="3399">
                <a:solidFill>
                  <a:srgbClr val="000000"/>
                </a:solidFill>
                <a:latin typeface="Arial"/>
              </a:rPr>
              <a:t>There are a few things to consider, when deciding your CBA 1 topic:</a:t>
            </a:r>
          </a:p>
          <a:p>
            <a:pPr marL="1468119" indent="-489373" lvl="2">
              <a:lnSpc>
                <a:spcPts val="4759"/>
              </a:lnSpc>
              <a:buFont typeface="Arial"/>
              <a:buChar char="⚬"/>
            </a:pPr>
            <a:r>
              <a:rPr lang="en-US" sz="3399">
                <a:solidFill>
                  <a:srgbClr val="700124"/>
                </a:solidFill>
                <a:latin typeface="Arial Bold"/>
              </a:rPr>
              <a:t>Are you interested in the topic?</a:t>
            </a:r>
          </a:p>
          <a:p>
            <a:pPr marL="1468119" indent="-489373" lvl="2">
              <a:lnSpc>
                <a:spcPts val="4759"/>
              </a:lnSpc>
              <a:buFont typeface="Arial"/>
              <a:buChar char="⚬"/>
            </a:pPr>
            <a:r>
              <a:rPr lang="en-US" sz="3399">
                <a:solidFill>
                  <a:srgbClr val="700124"/>
                </a:solidFill>
                <a:latin typeface="Arial Bold"/>
              </a:rPr>
              <a:t>Can you get more than one good source for this topic?</a:t>
            </a:r>
          </a:p>
          <a:p>
            <a:pPr marL="1468119" indent="-489373" lvl="2">
              <a:lnSpc>
                <a:spcPts val="4759"/>
              </a:lnSpc>
              <a:buFont typeface="Arial"/>
              <a:buChar char="⚬"/>
            </a:pPr>
            <a:r>
              <a:rPr lang="en-US" sz="3399">
                <a:solidFill>
                  <a:srgbClr val="700124"/>
                </a:solidFill>
                <a:latin typeface="Arial Bold"/>
              </a:rPr>
              <a:t>Can you gather a lot of information about your topic?</a:t>
            </a:r>
          </a:p>
          <a:p>
            <a:pPr marL="1468119" indent="-489373" lvl="2">
              <a:lnSpc>
                <a:spcPts val="4759"/>
              </a:lnSpc>
              <a:buFont typeface="Arial"/>
              <a:buChar char="⚬"/>
            </a:pPr>
            <a:r>
              <a:rPr lang="en-US" sz="3399">
                <a:solidFill>
                  <a:srgbClr val="700124"/>
                </a:solidFill>
                <a:latin typeface="Arial Bold"/>
              </a:rPr>
              <a:t>Does your topic connect to the history of Ireland and/or the wider world?</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CBA 1: My Place in the Past</a:t>
            </a:r>
          </a:p>
        </p:txBody>
      </p:sp>
      <p:grpSp>
        <p:nvGrpSpPr>
          <p:cNvPr name="Group 10" id="10"/>
          <p:cNvGrpSpPr/>
          <p:nvPr/>
        </p:nvGrpSpPr>
        <p:grpSpPr>
          <a:xfrm rot="0">
            <a:off x="13297462" y="9721305"/>
            <a:ext cx="3641798" cy="565695"/>
            <a:chOff x="0" y="0"/>
            <a:chExt cx="4855730" cy="754261"/>
          </a:xfrm>
        </p:grpSpPr>
        <p:sp>
          <p:nvSpPr>
            <p:cNvPr name="Freeform 11" id="11"/>
            <p:cNvSpPr/>
            <p:nvPr/>
          </p:nvSpPr>
          <p:spPr>
            <a:xfrm flipH="false" flipV="false" rot="0">
              <a:off x="0" y="0"/>
              <a:ext cx="754261" cy="754261"/>
            </a:xfrm>
            <a:custGeom>
              <a:avLst/>
              <a:gdLst/>
              <a:ahLst/>
              <a:cxnLst/>
              <a:rect r="r" b="b" t="t" l="l"/>
              <a:pathLst>
                <a:path h="754261" w="754261">
                  <a:moveTo>
                    <a:pt x="0" y="0"/>
                  </a:moveTo>
                  <a:lnTo>
                    <a:pt x="754261" y="0"/>
                  </a:lnTo>
                  <a:lnTo>
                    <a:pt x="754261" y="754261"/>
                  </a:lnTo>
                  <a:lnTo>
                    <a:pt x="0" y="754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1261" y="0"/>
              <a:ext cx="754261" cy="754261"/>
            </a:xfrm>
            <a:custGeom>
              <a:avLst/>
              <a:gdLst/>
              <a:ahLst/>
              <a:cxnLst/>
              <a:rect r="r" b="b" t="t" l="l"/>
              <a:pathLst>
                <a:path h="754261" w="754261">
                  <a:moveTo>
                    <a:pt x="0" y="0"/>
                  </a:moveTo>
                  <a:lnTo>
                    <a:pt x="754260" y="0"/>
                  </a:lnTo>
                  <a:lnTo>
                    <a:pt x="754260" y="754261"/>
                  </a:lnTo>
                  <a:lnTo>
                    <a:pt x="0" y="754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760497" y="89264"/>
              <a:ext cx="3095233" cy="537633"/>
            </a:xfrm>
            <a:prstGeom prst="rect">
              <a:avLst/>
            </a:prstGeom>
          </p:spPr>
          <p:txBody>
            <a:bodyPr anchor="t" rtlCol="false" tIns="0" lIns="0" bIns="0" rIns="0">
              <a:spAutoFit/>
            </a:bodyPr>
            <a:lstStyle/>
            <a:p>
              <a:pPr algn="just">
                <a:lnSpc>
                  <a:spcPts val="3200"/>
                </a:lnSpc>
                <a:spcBef>
                  <a:spcPct val="0"/>
                </a:spcBef>
              </a:pPr>
              <a:r>
                <a:rPr lang="en-US" sz="2500">
                  <a:solidFill>
                    <a:srgbClr val="FF6100"/>
                  </a:solidFill>
                  <a:latin typeface="Arialle"/>
                </a:rPr>
                <a:t>@MsDoorley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DAFs0kWeqZM</dc:identifier>
  <dcterms:modified xsi:type="dcterms:W3CDTF">2011-08-01T06:04:30Z</dcterms:modified>
  <cp:revision>1</cp:revision>
  <dc:title>Ch. 36 - JC History CBA1</dc:title>
</cp:coreProperties>
</file>